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wav" ContentType="audio/wav"/>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5" r:id="rId3"/>
    <p:sldMasterId id="2147483698" r:id="rId4"/>
    <p:sldMasterId id="2147483710" r:id="rId5"/>
    <p:sldMasterId id="2147483722" r:id="rId6"/>
  </p:sldMasterIdLst>
  <p:notesMasterIdLst>
    <p:notesMasterId r:id="rId96"/>
  </p:notesMasterIdLst>
  <p:sldIdLst>
    <p:sldId id="256" r:id="rId7"/>
    <p:sldId id="431" r:id="rId8"/>
    <p:sldId id="432" r:id="rId9"/>
    <p:sldId id="275" r:id="rId10"/>
    <p:sldId id="276" r:id="rId11"/>
    <p:sldId id="277" r:id="rId12"/>
    <p:sldId id="437" r:id="rId13"/>
    <p:sldId id="278" r:id="rId14"/>
    <p:sldId id="279" r:id="rId15"/>
    <p:sldId id="280" r:id="rId16"/>
    <p:sldId id="284" r:id="rId17"/>
    <p:sldId id="285" r:id="rId18"/>
    <p:sldId id="283" r:id="rId19"/>
    <p:sldId id="287" r:id="rId20"/>
    <p:sldId id="290" r:id="rId21"/>
    <p:sldId id="291" r:id="rId22"/>
    <p:sldId id="292" r:id="rId23"/>
    <p:sldId id="293" r:id="rId24"/>
    <p:sldId id="294" r:id="rId25"/>
    <p:sldId id="295" r:id="rId26"/>
    <p:sldId id="312" r:id="rId27"/>
    <p:sldId id="313" r:id="rId28"/>
    <p:sldId id="314" r:id="rId29"/>
    <p:sldId id="315" r:id="rId30"/>
    <p:sldId id="316" r:id="rId31"/>
    <p:sldId id="318" r:id="rId32"/>
    <p:sldId id="319" r:id="rId33"/>
    <p:sldId id="320" r:id="rId34"/>
    <p:sldId id="321" r:id="rId35"/>
    <p:sldId id="322" r:id="rId36"/>
    <p:sldId id="323" r:id="rId37"/>
    <p:sldId id="324" r:id="rId38"/>
    <p:sldId id="325" r:id="rId39"/>
    <p:sldId id="454" r:id="rId40"/>
    <p:sldId id="338" r:id="rId41"/>
    <p:sldId id="340" r:id="rId42"/>
    <p:sldId id="341" r:id="rId43"/>
    <p:sldId id="455" r:id="rId44"/>
    <p:sldId id="342" r:id="rId45"/>
    <p:sldId id="343" r:id="rId46"/>
    <p:sldId id="356" r:id="rId47"/>
    <p:sldId id="369" r:id="rId48"/>
    <p:sldId id="381" r:id="rId49"/>
    <p:sldId id="382" r:id="rId50"/>
    <p:sldId id="383" r:id="rId51"/>
    <p:sldId id="384" r:id="rId52"/>
    <p:sldId id="385" r:id="rId53"/>
    <p:sldId id="393" r:id="rId54"/>
    <p:sldId id="394" r:id="rId55"/>
    <p:sldId id="386" r:id="rId56"/>
    <p:sldId id="460" r:id="rId57"/>
    <p:sldId id="461" r:id="rId58"/>
    <p:sldId id="387" r:id="rId59"/>
    <p:sldId id="388" r:id="rId60"/>
    <p:sldId id="389" r:id="rId61"/>
    <p:sldId id="462" r:id="rId62"/>
    <p:sldId id="457" r:id="rId63"/>
    <p:sldId id="463" r:id="rId64"/>
    <p:sldId id="464" r:id="rId65"/>
    <p:sldId id="458" r:id="rId66"/>
    <p:sldId id="459" r:id="rId67"/>
    <p:sldId id="466" r:id="rId68"/>
    <p:sldId id="467" r:id="rId69"/>
    <p:sldId id="475" r:id="rId70"/>
    <p:sldId id="468" r:id="rId71"/>
    <p:sldId id="469" r:id="rId72"/>
    <p:sldId id="470" r:id="rId73"/>
    <p:sldId id="471" r:id="rId74"/>
    <p:sldId id="472" r:id="rId75"/>
    <p:sldId id="397" r:id="rId76"/>
    <p:sldId id="398" r:id="rId77"/>
    <p:sldId id="399" r:id="rId78"/>
    <p:sldId id="400" r:id="rId79"/>
    <p:sldId id="401" r:id="rId80"/>
    <p:sldId id="406" r:id="rId81"/>
    <p:sldId id="407" r:id="rId82"/>
    <p:sldId id="408" r:id="rId83"/>
    <p:sldId id="409" r:id="rId84"/>
    <p:sldId id="410" r:id="rId85"/>
    <p:sldId id="411" r:id="rId86"/>
    <p:sldId id="412" r:id="rId87"/>
    <p:sldId id="413" r:id="rId88"/>
    <p:sldId id="414" r:id="rId89"/>
    <p:sldId id="415" r:id="rId90"/>
    <p:sldId id="416" r:id="rId91"/>
    <p:sldId id="417" r:id="rId92"/>
    <p:sldId id="473" r:id="rId93"/>
    <p:sldId id="474" r:id="rId94"/>
    <p:sldId id="476" r:id="rId9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303" autoAdjust="0"/>
  </p:normalViewPr>
  <p:slideViewPr>
    <p:cSldViewPr>
      <p:cViewPr varScale="1">
        <p:scale>
          <a:sx n="56" d="100"/>
          <a:sy n="56" d="100"/>
        </p:scale>
        <p:origin x="1722" y="66"/>
      </p:cViewPr>
      <p:guideLst>
        <p:guide orient="horz" pos="2160"/>
        <p:guide pos="2880"/>
      </p:guideLst>
    </p:cSldViewPr>
  </p:slideViewPr>
  <p:notesTextViewPr>
    <p:cViewPr>
      <p:scale>
        <a:sx n="1" d="1"/>
        <a:sy n="1" d="1"/>
      </p:scale>
      <p:origin x="0" y="0"/>
    </p:cViewPr>
  </p:notesTextViewPr>
  <p:sorterViewPr>
    <p:cViewPr>
      <p:scale>
        <a:sx n="131" d="100"/>
        <a:sy n="131" d="100"/>
      </p:scale>
      <p:origin x="0" y="-2908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slide" Target="slides/slide57.xml"/><Relationship Id="rId68" Type="http://schemas.openxmlformats.org/officeDocument/2006/relationships/slide" Target="slides/slide62.xml"/><Relationship Id="rId76" Type="http://schemas.openxmlformats.org/officeDocument/2006/relationships/slide" Target="slides/slide70.xml"/><Relationship Id="rId84" Type="http://schemas.openxmlformats.org/officeDocument/2006/relationships/slide" Target="slides/slide78.xml"/><Relationship Id="rId89" Type="http://schemas.openxmlformats.org/officeDocument/2006/relationships/slide" Target="slides/slide83.xml"/><Relationship Id="rId97" Type="http://schemas.openxmlformats.org/officeDocument/2006/relationships/presProps" Target="presProps.xml"/><Relationship Id="rId7" Type="http://schemas.openxmlformats.org/officeDocument/2006/relationships/slide" Target="slides/slide1.xml"/><Relationship Id="rId71" Type="http://schemas.openxmlformats.org/officeDocument/2006/relationships/slide" Target="slides/slide65.xml"/><Relationship Id="rId92" Type="http://schemas.openxmlformats.org/officeDocument/2006/relationships/slide" Target="slides/slide86.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slide" Target="slides/slide60.xml"/><Relationship Id="rId74" Type="http://schemas.openxmlformats.org/officeDocument/2006/relationships/slide" Target="slides/slide68.xml"/><Relationship Id="rId79" Type="http://schemas.openxmlformats.org/officeDocument/2006/relationships/slide" Target="slides/slide73.xml"/><Relationship Id="rId87" Type="http://schemas.openxmlformats.org/officeDocument/2006/relationships/slide" Target="slides/slide81.xml"/><Relationship Id="rId5" Type="http://schemas.openxmlformats.org/officeDocument/2006/relationships/slideMaster" Target="slideMasters/slideMaster5.xml"/><Relationship Id="rId61" Type="http://schemas.openxmlformats.org/officeDocument/2006/relationships/slide" Target="slides/slide55.xml"/><Relationship Id="rId82" Type="http://schemas.openxmlformats.org/officeDocument/2006/relationships/slide" Target="slides/slide76.xml"/><Relationship Id="rId90" Type="http://schemas.openxmlformats.org/officeDocument/2006/relationships/slide" Target="slides/slide84.xml"/><Relationship Id="rId95" Type="http://schemas.openxmlformats.org/officeDocument/2006/relationships/slide" Target="slides/slide89.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77" Type="http://schemas.openxmlformats.org/officeDocument/2006/relationships/slide" Target="slides/slide71.xml"/><Relationship Id="rId100" Type="http://schemas.openxmlformats.org/officeDocument/2006/relationships/tableStyles" Target="tableStyles.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80" Type="http://schemas.openxmlformats.org/officeDocument/2006/relationships/slide" Target="slides/slide74.xml"/><Relationship Id="rId85" Type="http://schemas.openxmlformats.org/officeDocument/2006/relationships/slide" Target="slides/slide79.xml"/><Relationship Id="rId93" Type="http://schemas.openxmlformats.org/officeDocument/2006/relationships/slide" Target="slides/slide87.xml"/><Relationship Id="rId98"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83" Type="http://schemas.openxmlformats.org/officeDocument/2006/relationships/slide" Target="slides/slide77.xml"/><Relationship Id="rId88" Type="http://schemas.openxmlformats.org/officeDocument/2006/relationships/slide" Target="slides/slide82.xml"/><Relationship Id="rId91" Type="http://schemas.openxmlformats.org/officeDocument/2006/relationships/slide" Target="slides/slide85.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slide" Target="slides/slide75.xml"/><Relationship Id="rId86" Type="http://schemas.openxmlformats.org/officeDocument/2006/relationships/slide" Target="slides/slide80.xml"/><Relationship Id="rId94" Type="http://schemas.openxmlformats.org/officeDocument/2006/relationships/slide" Target="slides/slide88.xml"/><Relationship Id="rId9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EC4AE4-4D32-4157-8B40-B708BBA52589}" type="datetimeFigureOut">
              <a:rPr lang="en-US" smtClean="0"/>
              <a:t>1/14/2020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3EC6F4-E9EE-42CE-85B4-8DFE3AAC8060}" type="slidenum">
              <a:rPr lang="en-US" smtClean="0"/>
              <a:t>‹#›</a:t>
            </a:fld>
            <a:endParaRPr lang="en-US"/>
          </a:p>
        </p:txBody>
      </p:sp>
    </p:spTree>
    <p:extLst>
      <p:ext uri="{BB962C8B-B14F-4D97-AF65-F5344CB8AC3E}">
        <p14:creationId xmlns:p14="http://schemas.microsoft.com/office/powerpoint/2010/main" val="2688270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p:spPr>
        <p:txBody>
          <a:bodyPr/>
          <a:lstStyle/>
          <a:p>
            <a:endParaRPr lang="en-US" altLang="en-US" smtClean="0"/>
          </a:p>
        </p:txBody>
      </p:sp>
      <p:sp>
        <p:nvSpPr>
          <p:cNvPr id="97284" name="Slide Number Placeholder 3"/>
          <p:cNvSpPr>
            <a:spLocks noGrp="1"/>
          </p:cNvSpPr>
          <p:nvPr>
            <p:ph type="sldNum" sz="quarter" idx="5"/>
          </p:nvPr>
        </p:nvSpPr>
        <p:spPr>
          <a:noFill/>
        </p:spPr>
        <p:txBody>
          <a:bodyPr/>
          <a:lstStyle>
            <a:lvl1pPr>
              <a:defRPr sz="2400" b="1" i="1">
                <a:solidFill>
                  <a:schemeClr val="tx1"/>
                </a:solidFill>
                <a:latin typeface="Times New Roman" pitchFamily="18" charset="0"/>
              </a:defRPr>
            </a:lvl1pPr>
            <a:lvl2pPr marL="742950" indent="-285750">
              <a:defRPr sz="2400" b="1" i="1">
                <a:solidFill>
                  <a:schemeClr val="tx1"/>
                </a:solidFill>
                <a:latin typeface="Times New Roman" pitchFamily="18" charset="0"/>
              </a:defRPr>
            </a:lvl2pPr>
            <a:lvl3pPr marL="1143000" indent="-228600">
              <a:defRPr sz="2400" b="1" i="1">
                <a:solidFill>
                  <a:schemeClr val="tx1"/>
                </a:solidFill>
                <a:latin typeface="Times New Roman" pitchFamily="18" charset="0"/>
              </a:defRPr>
            </a:lvl3pPr>
            <a:lvl4pPr marL="1600200" indent="-228600">
              <a:defRPr sz="2400" b="1" i="1">
                <a:solidFill>
                  <a:schemeClr val="tx1"/>
                </a:solidFill>
                <a:latin typeface="Times New Roman" pitchFamily="18" charset="0"/>
              </a:defRPr>
            </a:lvl4pPr>
            <a:lvl5pPr marL="2057400" indent="-228600">
              <a:defRPr sz="2400" b="1" i="1">
                <a:solidFill>
                  <a:schemeClr val="tx1"/>
                </a:solidFill>
                <a:latin typeface="Times New Roman" pitchFamily="18" charset="0"/>
              </a:defRPr>
            </a:lvl5pPr>
            <a:lvl6pPr marL="2514600" indent="-228600" eaLnBrk="0" fontAlgn="base" hangingPunct="0">
              <a:spcBef>
                <a:spcPct val="0"/>
              </a:spcBef>
              <a:spcAft>
                <a:spcPct val="0"/>
              </a:spcAft>
              <a:defRPr sz="2400" b="1" i="1">
                <a:solidFill>
                  <a:schemeClr val="tx1"/>
                </a:solidFill>
                <a:latin typeface="Times New Roman" pitchFamily="18" charset="0"/>
              </a:defRPr>
            </a:lvl6pPr>
            <a:lvl7pPr marL="2971800" indent="-228600" eaLnBrk="0" fontAlgn="base" hangingPunct="0">
              <a:spcBef>
                <a:spcPct val="0"/>
              </a:spcBef>
              <a:spcAft>
                <a:spcPct val="0"/>
              </a:spcAft>
              <a:defRPr sz="2400" b="1" i="1">
                <a:solidFill>
                  <a:schemeClr val="tx1"/>
                </a:solidFill>
                <a:latin typeface="Times New Roman" pitchFamily="18" charset="0"/>
              </a:defRPr>
            </a:lvl7pPr>
            <a:lvl8pPr marL="3429000" indent="-228600" eaLnBrk="0" fontAlgn="base" hangingPunct="0">
              <a:spcBef>
                <a:spcPct val="0"/>
              </a:spcBef>
              <a:spcAft>
                <a:spcPct val="0"/>
              </a:spcAft>
              <a:defRPr sz="2400" b="1" i="1">
                <a:solidFill>
                  <a:schemeClr val="tx1"/>
                </a:solidFill>
                <a:latin typeface="Times New Roman" pitchFamily="18" charset="0"/>
              </a:defRPr>
            </a:lvl8pPr>
            <a:lvl9pPr marL="3886200" indent="-228600" eaLnBrk="0" fontAlgn="base" hangingPunct="0">
              <a:spcBef>
                <a:spcPct val="0"/>
              </a:spcBef>
              <a:spcAft>
                <a:spcPct val="0"/>
              </a:spcAft>
              <a:defRPr sz="2400" b="1" i="1">
                <a:solidFill>
                  <a:schemeClr val="tx1"/>
                </a:solidFill>
                <a:latin typeface="Times New Roman" pitchFamily="18" charset="0"/>
              </a:defRPr>
            </a:lvl9pPr>
          </a:lstStyle>
          <a:p>
            <a:fld id="{F33DD679-20CE-4647-91FB-B0BE97856C90}" type="slidenum">
              <a:rPr lang="en-US" altLang="en-US" sz="1200" b="0" i="0">
                <a:solidFill>
                  <a:prstClr val="black"/>
                </a:solidFill>
              </a:rPr>
              <a:pPr/>
              <a:t>3</a:t>
            </a:fld>
            <a:endParaRPr lang="en-US" altLang="en-US" sz="1200" b="0" i="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C5C25B-FD86-404D-92B5-39ACC5F7566D}" type="slidenum">
              <a:rPr lang="en-US" altLang="en-US">
                <a:solidFill>
                  <a:prstClr val="black"/>
                </a:solidFill>
              </a:rPr>
              <a:pPr/>
              <a:t>15</a:t>
            </a:fld>
            <a:endParaRPr lang="en-US" altLang="en-US">
              <a:solidFill>
                <a:prstClr val="black"/>
              </a:solidFill>
            </a:endParaRPr>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altLang="en-US"/>
              <a:t>That which must be obeyed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9CAC93-CA9E-4DEA-881C-A65E56549CDD}" type="slidenum">
              <a:rPr lang="en-US" altLang="en-US">
                <a:solidFill>
                  <a:prstClr val="black"/>
                </a:solidFill>
              </a:rPr>
              <a:pPr/>
              <a:t>16</a:t>
            </a:fld>
            <a:endParaRPr lang="en-US" altLang="en-US">
              <a:solidFill>
                <a:prstClr val="black"/>
              </a:solidFill>
            </a:endParaRPr>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r>
              <a:rPr lang="en-US" altLang="en-US" sz="1800"/>
              <a:t>Federal statutes must derive authority from constitution. </a:t>
            </a:r>
          </a:p>
          <a:p>
            <a:r>
              <a:rPr lang="en-US" altLang="en-US" sz="1800"/>
              <a:t>Regulations must derive authority from statute</a:t>
            </a:r>
          </a:p>
          <a:p>
            <a:r>
              <a:rPr lang="en-US" altLang="en-US" sz="1800"/>
              <a:t>Law relating to regulations is called “administrative law.”</a:t>
            </a:r>
            <a:endParaRPr lang="en-US" altLang="en-US"/>
          </a:p>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3BD83F-BFB4-4DB4-B5E9-1C52D1893ABB}" type="slidenum">
              <a:rPr lang="en-US" altLang="en-US">
                <a:solidFill>
                  <a:prstClr val="black"/>
                </a:solidFill>
              </a:rPr>
              <a:pPr/>
              <a:t>18</a:t>
            </a:fld>
            <a:endParaRPr lang="en-US" altLang="en-US">
              <a:solidFill>
                <a:prstClr val="black"/>
              </a:solidFill>
            </a:endParaRPr>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r>
              <a:rPr lang="en-US" altLang="en-US"/>
              <a:t>While the U.S. constitution's separation of powers is not unique among nations, the parliamentary organization is more common worldwide. The leading party in the parliament appoints one of its own as "prime minister" and other ministers who enforce the laws and run the bureaucracy and there is no clear separation of powers between the law-making and law-enforcing branches of government. Most nations have some mechanisms for keeping their courts somewhat independent, at least in theory, of the party in power, but many of these provide for an appeal of the highest court's decision back to parliament, again somewhat blurring the separation of powers in those countries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933EF2-9EC6-4753-9756-30CB15959616}" type="slidenum">
              <a:rPr lang="en-US" altLang="en-US">
                <a:solidFill>
                  <a:prstClr val="black"/>
                </a:solidFill>
              </a:rPr>
              <a:pPr/>
              <a:t>20</a:t>
            </a:fld>
            <a:endParaRPr lang="en-US" altLang="en-US">
              <a:solidFill>
                <a:prstClr val="black"/>
              </a:solidFill>
            </a:endParaRPr>
          </a:p>
        </p:txBody>
      </p:sp>
      <p:sp>
        <p:nvSpPr>
          <p:cNvPr id="11267" name="Rectangle 3"/>
          <p:cNvSpPr>
            <a:spLocks noGrp="1" noChangeArrowheads="1"/>
          </p:cNvSpPr>
          <p:nvPr>
            <p:ph type="body" idx="1"/>
          </p:nvPr>
        </p:nvSpPr>
        <p:spPr/>
        <p:txBody>
          <a:bodyPr/>
          <a:lstStyle/>
          <a:p>
            <a:endParaRPr lang="en-US" altLang="en-US" sz="1600"/>
          </a:p>
        </p:txBody>
      </p:sp>
      <p:pic>
        <p:nvPicPr>
          <p:cNvPr id="112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5334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30F970-2E5C-447A-908D-03254C64E9BB}" type="slidenum">
              <a:rPr lang="en-US" altLang="en-US">
                <a:solidFill>
                  <a:prstClr val="black"/>
                </a:solidFill>
              </a:rPr>
              <a:pPr/>
              <a:t>24</a:t>
            </a:fld>
            <a:endParaRPr lang="en-US" altLang="en-US">
              <a:solidFill>
                <a:prstClr val="black"/>
              </a:solidFill>
            </a:endParaRPr>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r>
              <a:rPr lang="en-US" altLang="en-US" sz="1800"/>
              <a:t>Federal statutes must derive authority from constitution. </a:t>
            </a:r>
          </a:p>
          <a:p>
            <a:r>
              <a:rPr lang="en-US" altLang="en-US" sz="1800"/>
              <a:t>Regulations must derive authority from statute</a:t>
            </a:r>
          </a:p>
          <a:p>
            <a:r>
              <a:rPr lang="en-US" altLang="en-US" sz="1800"/>
              <a:t>Law relating to regulations is called “administrative law.”</a:t>
            </a:r>
            <a:endParaRPr lang="en-US" altLang="en-US"/>
          </a:p>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3C2EB8-787C-4012-AB01-A6A5DCF1FC44}"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93118-4278-454F-8D45-60B34AC1BC89}" type="slidenum">
              <a:rPr lang="en-US" smtClean="0"/>
              <a:t>‹#›</a:t>
            </a:fld>
            <a:endParaRPr lang="en-US"/>
          </a:p>
        </p:txBody>
      </p:sp>
    </p:spTree>
    <p:extLst>
      <p:ext uri="{BB962C8B-B14F-4D97-AF65-F5344CB8AC3E}">
        <p14:creationId xmlns:p14="http://schemas.microsoft.com/office/powerpoint/2010/main" val="3749534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3C2EB8-787C-4012-AB01-A6A5DCF1FC44}"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93118-4278-454F-8D45-60B34AC1BC89}" type="slidenum">
              <a:rPr lang="en-US" smtClean="0"/>
              <a:t>‹#›</a:t>
            </a:fld>
            <a:endParaRPr lang="en-US"/>
          </a:p>
        </p:txBody>
      </p:sp>
    </p:spTree>
    <p:extLst>
      <p:ext uri="{BB962C8B-B14F-4D97-AF65-F5344CB8AC3E}">
        <p14:creationId xmlns:p14="http://schemas.microsoft.com/office/powerpoint/2010/main" val="3485144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3C2EB8-787C-4012-AB01-A6A5DCF1FC44}"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93118-4278-454F-8D45-60B34AC1BC89}" type="slidenum">
              <a:rPr lang="en-US" smtClean="0"/>
              <a:t>‹#›</a:t>
            </a:fld>
            <a:endParaRPr lang="en-US"/>
          </a:p>
        </p:txBody>
      </p:sp>
    </p:spTree>
    <p:extLst>
      <p:ext uri="{BB962C8B-B14F-4D97-AF65-F5344CB8AC3E}">
        <p14:creationId xmlns:p14="http://schemas.microsoft.com/office/powerpoint/2010/main" val="29007118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EB384EE-2D0A-43BE-ADAF-51D1D8888D83}"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502371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4315B49-57A7-4EDD-B2B8-7F0BA99D9CB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41554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89484A-B961-4FB0-BB35-74C78980039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1660973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A48018D-3D55-4626-AB4D-5DDF6050388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143146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0691C52-56ED-435E-98D9-85DA9758FBB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0356500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49FDFB7-4A00-4171-907B-997BE26F991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508902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A216538-571B-4FB7-ACF1-108DA8F6180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483135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79E49B0-3738-46B4-BB3C-94EF1FAC03FA}"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029545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3C2EB8-787C-4012-AB01-A6A5DCF1FC44}"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93118-4278-454F-8D45-60B34AC1BC89}" type="slidenum">
              <a:rPr lang="en-US" smtClean="0"/>
              <a:t>‹#›</a:t>
            </a:fld>
            <a:endParaRPr lang="en-US"/>
          </a:p>
        </p:txBody>
      </p:sp>
    </p:spTree>
    <p:extLst>
      <p:ext uri="{BB962C8B-B14F-4D97-AF65-F5344CB8AC3E}">
        <p14:creationId xmlns:p14="http://schemas.microsoft.com/office/powerpoint/2010/main" val="41826387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3F81B3D-E87D-429E-9CB7-4617A930B11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8110820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5E8A426-781E-47AF-BC92-7DED1F899B9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547993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17199B8-8A11-4CF5-A0F7-2D16135A727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992381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D9B68D-3016-410B-A747-8D527FAE0F7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4357412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EB384EE-2D0A-43BE-ADAF-51D1D8888D83}"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6452774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4315B49-57A7-4EDD-B2B8-7F0BA99D9CB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4104392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89484A-B961-4FB0-BB35-74C78980039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1860554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A48018D-3D55-4626-AB4D-5DDF6050388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2094461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0691C52-56ED-435E-98D9-85DA9758FBB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7794354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49FDFB7-4A00-4171-907B-997BE26F991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560956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3C2EB8-787C-4012-AB01-A6A5DCF1FC44}"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A93118-4278-454F-8D45-60B34AC1BC89}" type="slidenum">
              <a:rPr lang="en-US" smtClean="0"/>
              <a:t>‹#›</a:t>
            </a:fld>
            <a:endParaRPr lang="en-US"/>
          </a:p>
        </p:txBody>
      </p:sp>
    </p:spTree>
    <p:extLst>
      <p:ext uri="{BB962C8B-B14F-4D97-AF65-F5344CB8AC3E}">
        <p14:creationId xmlns:p14="http://schemas.microsoft.com/office/powerpoint/2010/main" val="41654124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A216538-571B-4FB7-ACF1-108DA8F6180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8074953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79E49B0-3738-46B4-BB3C-94EF1FAC03FA}"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4773308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3F81B3D-E87D-429E-9CB7-4617A930B11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57868762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5E8A426-781E-47AF-BC92-7DED1F899B9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098125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17199B8-8A11-4CF5-A0F7-2D16135A727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1308583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D9B68D-3016-410B-A747-8D527FAE0F7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4537254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07B7A19-9F54-43D1-839F-6127D76B1E8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35540301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8253126-353A-463B-A635-5B91C85E9C8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05023711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456E313-E872-44F5-9655-99F22EAFDD3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56390972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C09B4E0-3C2E-40E9-935C-5BAB45211C23}"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942296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3C2EB8-787C-4012-AB01-A6A5DCF1FC44}"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93118-4278-454F-8D45-60B34AC1BC89}" type="slidenum">
              <a:rPr lang="en-US" smtClean="0"/>
              <a:t>‹#›</a:t>
            </a:fld>
            <a:endParaRPr lang="en-US"/>
          </a:p>
        </p:txBody>
      </p:sp>
    </p:spTree>
    <p:extLst>
      <p:ext uri="{BB962C8B-B14F-4D97-AF65-F5344CB8AC3E}">
        <p14:creationId xmlns:p14="http://schemas.microsoft.com/office/powerpoint/2010/main" val="406468267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lt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FDA82EF6-1EE3-4F1D-B8C5-F37D736F474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4973727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466C71AE-0DD0-4836-B208-46A4841CBC9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2737007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2224DCC2-2216-4175-8B6A-1F92E2C2C64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14462858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7A7A09E2-5F04-474F-8DF4-AEEF48DC3AE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36743775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1229411-CDAE-4639-9F1D-CE006B0AA76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654116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25560CF-CD27-420D-874E-5287B7FFCB5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21589553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E61AF7C-B0B9-412E-9EEE-284C1009C0F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91661213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D1FA9AD-1EEA-48F5-B03C-254D60603D6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17177993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2303BA3-16D2-4310-A372-B1269ED44E9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71736540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F63F4FD-4760-4E64-93F1-EC3E9B48913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879272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3C2EB8-787C-4012-AB01-A6A5DCF1FC44}" type="datetimeFigureOut">
              <a:rPr lang="en-US" smtClean="0"/>
              <a:t>1/14/2020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A93118-4278-454F-8D45-60B34AC1BC89}" type="slidenum">
              <a:rPr lang="en-US" smtClean="0"/>
              <a:t>‹#›</a:t>
            </a:fld>
            <a:endParaRPr lang="en-US"/>
          </a:p>
        </p:txBody>
      </p:sp>
    </p:spTree>
    <p:extLst>
      <p:ext uri="{BB962C8B-B14F-4D97-AF65-F5344CB8AC3E}">
        <p14:creationId xmlns:p14="http://schemas.microsoft.com/office/powerpoint/2010/main" val="16043279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E0449990-CC7E-45D9-920A-3682DBA6D68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28465620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lt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6B594141-7290-45B1-AA53-57DDE1A4278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14022443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934A2D22-9BFE-45E2-A748-747746D95C6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11850794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D84AC9A2-2D4C-4803-BA64-9364461C8ED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03016764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1CFED2C1-AC44-4AC7-9EE3-B903A91402A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77884453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E413CCA5-318B-4EB5-AEE9-93C6B5E8612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8680450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B2BB5CF-9B0F-419F-82FE-2E27EEC0CDC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80316900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94A97AD-FAF4-458C-BA9B-21FEEF7CB0B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5519213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0D93478-0336-49AA-9126-05E99738D77B}"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54353450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6EC0621-9BFD-42C6-8537-F73312B0583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430271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3C2EB8-787C-4012-AB01-A6A5DCF1FC44}" type="datetimeFigureOut">
              <a:rPr lang="en-US" smtClean="0"/>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A93118-4278-454F-8D45-60B34AC1BC89}" type="slidenum">
              <a:rPr lang="en-US" smtClean="0"/>
              <a:t>‹#›</a:t>
            </a:fld>
            <a:endParaRPr lang="en-US"/>
          </a:p>
        </p:txBody>
      </p:sp>
    </p:spTree>
    <p:extLst>
      <p:ext uri="{BB962C8B-B14F-4D97-AF65-F5344CB8AC3E}">
        <p14:creationId xmlns:p14="http://schemas.microsoft.com/office/powerpoint/2010/main" val="301962904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5A0A50-1648-46F9-ADA3-1392DB70FDCC}"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58526517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F1DDB5C-C875-4626-9BEA-D6190EB1AACA}"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15686945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34A51D6-E7A5-4274-B61B-912B982B50B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50171676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C605FB5-AFD1-463C-9187-DEE107B0BF0B}"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78042316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847DAFE-F650-472B-9C91-CE1EF602AC7B}"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4927550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60471D2-8E5E-448A-B4D8-1DDAE3003F2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41832399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1FFADF9-5169-4D52-8385-D782B749E93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52244735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50BDF71-A4E8-4871-9E7F-E10D7E8E6403}"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27972905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92F54DF-5201-4410-94A9-7E1E6666444B}"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054257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3C2EB8-787C-4012-AB01-A6A5DCF1FC44}" type="datetimeFigureOut">
              <a:rPr lang="en-US" smtClean="0"/>
              <a:t>1/14/2020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A93118-4278-454F-8D45-60B34AC1BC89}" type="slidenum">
              <a:rPr lang="en-US" smtClean="0"/>
              <a:t>‹#›</a:t>
            </a:fld>
            <a:endParaRPr lang="en-US"/>
          </a:p>
        </p:txBody>
      </p:sp>
    </p:spTree>
    <p:extLst>
      <p:ext uri="{BB962C8B-B14F-4D97-AF65-F5344CB8AC3E}">
        <p14:creationId xmlns:p14="http://schemas.microsoft.com/office/powerpoint/2010/main" val="4236715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3C2EB8-787C-4012-AB01-A6A5DCF1FC44}"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93118-4278-454F-8D45-60B34AC1BC89}" type="slidenum">
              <a:rPr lang="en-US" smtClean="0"/>
              <a:t>‹#›</a:t>
            </a:fld>
            <a:endParaRPr lang="en-US"/>
          </a:p>
        </p:txBody>
      </p:sp>
    </p:spTree>
    <p:extLst>
      <p:ext uri="{BB962C8B-B14F-4D97-AF65-F5344CB8AC3E}">
        <p14:creationId xmlns:p14="http://schemas.microsoft.com/office/powerpoint/2010/main" val="3576769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3C2EB8-787C-4012-AB01-A6A5DCF1FC44}"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A93118-4278-454F-8D45-60B34AC1BC89}" type="slidenum">
              <a:rPr lang="en-US" smtClean="0"/>
              <a:t>‹#›</a:t>
            </a:fld>
            <a:endParaRPr lang="en-US"/>
          </a:p>
        </p:txBody>
      </p:sp>
    </p:spTree>
    <p:extLst>
      <p:ext uri="{BB962C8B-B14F-4D97-AF65-F5344CB8AC3E}">
        <p14:creationId xmlns:p14="http://schemas.microsoft.com/office/powerpoint/2010/main" val="2947992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microsoft.com/office/2007/relationships/hdphoto" Target="../media/hdphoto1.wdp"/><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microsoft.com/office/2007/relationships/hdphoto" Target="../media/hdphoto1.wdp"/><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1.jpe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microsoft.com/office/2007/relationships/hdphoto" Target="../media/hdphoto1.wdp"/></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image" Target="../media/image1.jpeg"/><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microsoft.com/office/2007/relationships/hdphoto" Target="../media/hdphoto1.wdp"/></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image" Target="../media/image1.jpeg"/><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artisticPencilGrayscale/>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3C2EB8-787C-4012-AB01-A6A5DCF1FC44}" type="datetimeFigureOut">
              <a:rPr lang="en-US" smtClean="0"/>
              <a:t>1/14/2020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A93118-4278-454F-8D45-60B34AC1BC89}" type="slidenum">
              <a:rPr lang="en-US" smtClean="0"/>
              <a:t>‹#›</a:t>
            </a:fld>
            <a:endParaRPr lang="en-US"/>
          </a:p>
        </p:txBody>
      </p:sp>
    </p:spTree>
    <p:extLst>
      <p:ext uri="{BB962C8B-B14F-4D97-AF65-F5344CB8AC3E}">
        <p14:creationId xmlns:p14="http://schemas.microsoft.com/office/powerpoint/2010/main" val="233326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extLst>
              <a:ext uri="{BEBA8EAE-BF5A-486C-A8C5-ECC9F3942E4B}">
                <a14:imgProps xmlns:a14="http://schemas.microsoft.com/office/drawing/2010/main">
                  <a14:imgLayer r:embed="rId15">
                    <a14:imgEffect>
                      <a14:artisticPencilGrayscale/>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BE5BE0CC-F7D4-4C40-86E9-D41C374A3D16}" type="slidenum">
              <a:rPr lang="en-US" altLang="en-US">
                <a:solidFill>
                  <a:srgbClr val="000000"/>
                </a:solidFill>
              </a:rPr>
              <a:pPr eaLnBrk="0" fontAlgn="base" hangingPunct="0">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1248168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extLst>
              <a:ext uri="{BEBA8EAE-BF5A-486C-A8C5-ECC9F3942E4B}">
                <a14:imgProps xmlns:a14="http://schemas.microsoft.com/office/drawing/2010/main">
                  <a14:imgLayer r:embed="rId15">
                    <a14:imgEffect>
                      <a14:artisticPencilGrayscale/>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BE5BE0CC-F7D4-4C40-86E9-D41C374A3D16}" type="slidenum">
              <a:rPr lang="en-US" altLang="en-US">
                <a:solidFill>
                  <a:srgbClr val="000000"/>
                </a:solidFill>
              </a:rPr>
              <a:pPr eaLnBrk="0" fontAlgn="base" hangingPunct="0">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03145035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artisticPencilGrayscale/>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i="0"/>
            </a:lvl1pPr>
          </a:lstStyle>
          <a:p>
            <a:pPr eaLnBrk="0" fontAlgn="base" hangingPunct="0">
              <a:spcBef>
                <a:spcPct val="0"/>
              </a:spcBef>
              <a:spcAft>
                <a:spcPct val="0"/>
              </a:spcAft>
            </a:pPr>
            <a:endParaRPr lang="en-US" altLang="en-US" smtClean="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i="0"/>
            </a:lvl1pPr>
          </a:lstStyle>
          <a:p>
            <a:pPr eaLnBrk="0" fontAlgn="base" hangingPunct="0">
              <a:spcBef>
                <a:spcPct val="0"/>
              </a:spcBef>
              <a:spcAft>
                <a:spcPct val="0"/>
              </a:spcAft>
            </a:pPr>
            <a:endParaRPr lang="en-US" altLang="en-US" smtClean="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i="0"/>
            </a:lvl1pPr>
          </a:lstStyle>
          <a:p>
            <a:pPr eaLnBrk="0" fontAlgn="base" hangingPunct="0">
              <a:spcBef>
                <a:spcPct val="0"/>
              </a:spcBef>
              <a:spcAft>
                <a:spcPct val="0"/>
              </a:spcAft>
            </a:pPr>
            <a:fld id="{A21493BC-BAA2-42A7-8C99-78D0C06A5EF6}" type="slidenum">
              <a:rPr lang="en-US" altLang="en-US" smtClean="0">
                <a:solidFill>
                  <a:srgbClr val="000000"/>
                </a:solidFill>
              </a:rPr>
              <a:pPr eaLnBrk="0" fontAlgn="base" hangingPunct="0">
                <a:spcBef>
                  <a:spcPct val="0"/>
                </a:spcBef>
                <a:spcAft>
                  <a:spcPct val="0"/>
                </a:spcAft>
              </a:pPr>
              <a:t>‹#›</a:t>
            </a:fld>
            <a:endParaRPr lang="en-US" altLang="en-US" smtClean="0">
              <a:solidFill>
                <a:srgbClr val="000000"/>
              </a:solidFill>
            </a:endParaRPr>
          </a:p>
        </p:txBody>
      </p:sp>
    </p:spTree>
    <p:extLst>
      <p:ext uri="{BB962C8B-B14F-4D97-AF65-F5344CB8AC3E}">
        <p14:creationId xmlns:p14="http://schemas.microsoft.com/office/powerpoint/2010/main" val="3955476982"/>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artisticPencilGrayscale/>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ltLang="en-US" smtClean="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ltLang="en-US" smtClean="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0754579B-2930-41B2-B389-EC1538158ADF}" type="slidenum">
              <a:rPr lang="en-US" altLang="en-US" smtClean="0">
                <a:solidFill>
                  <a:srgbClr val="000000"/>
                </a:solidFill>
              </a:rPr>
              <a:pPr fontAlgn="base">
                <a:spcBef>
                  <a:spcPct val="0"/>
                </a:spcBef>
                <a:spcAft>
                  <a:spcPct val="0"/>
                </a:spcAft>
              </a:pPr>
              <a:t>‹#›</a:t>
            </a:fld>
            <a:endParaRPr lang="en-US" altLang="en-US" smtClean="0">
              <a:solidFill>
                <a:srgbClr val="000000"/>
              </a:solidFill>
            </a:endParaRPr>
          </a:p>
        </p:txBody>
      </p:sp>
    </p:spTree>
    <p:extLst>
      <p:ext uri="{BB962C8B-B14F-4D97-AF65-F5344CB8AC3E}">
        <p14:creationId xmlns:p14="http://schemas.microsoft.com/office/powerpoint/2010/main" val="4215379161"/>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artisticPencilGrayscale/>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i="0" smtClean="0"/>
            </a:lvl1pPr>
          </a:lstStyle>
          <a:p>
            <a:pPr eaLnBrk="0" fontAlgn="base" hangingPunct="0">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i="0" smtClean="0"/>
            </a:lvl1pPr>
          </a:lstStyle>
          <a:p>
            <a:pPr eaLnBrk="0" fontAlgn="base" hangingPunct="0">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i="0" smtClean="0"/>
            </a:lvl1pPr>
          </a:lstStyle>
          <a:p>
            <a:pPr eaLnBrk="0" fontAlgn="base" hangingPunct="0">
              <a:spcBef>
                <a:spcPct val="0"/>
              </a:spcBef>
              <a:spcAft>
                <a:spcPct val="0"/>
              </a:spcAft>
              <a:defRPr/>
            </a:pPr>
            <a:fld id="{1245BB83-F3D5-4DD3-A9FE-C10C798E88F8}" type="slidenum">
              <a:rPr lang="en-US" altLang="en-US">
                <a:solidFill>
                  <a:srgbClr val="000000"/>
                </a:solidFill>
              </a:rPr>
              <a:pPr eaLnBrk="0" fontAlgn="base" hangingPunct="0">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456646727"/>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hyperlink" Target="http://www.poa.usace.army.mil/About/Offices.aspx" TargetMode="Externa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7.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3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48.xml.rels><?xml version="1.0" encoding="UTF-8" standalone="yes"?>
<Relationships xmlns="http://schemas.openxmlformats.org/package/2006/relationships"><Relationship Id="rId2" Type="http://schemas.openxmlformats.org/officeDocument/2006/relationships/hyperlink" Target="http://caselaw.lp.findlaw.com/casecode/uscodes/toc.html" TargetMode="External"/><Relationship Id="rId1" Type="http://schemas.openxmlformats.org/officeDocument/2006/relationships/slideLayout" Target="../slideLayouts/slideLayout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hyperlink" Target="http://touchngo.com/lglcntr/akstats/Statutes/Title44/Chapter62.htm" TargetMode="External"/><Relationship Id="rId1" Type="http://schemas.openxmlformats.org/officeDocument/2006/relationships/slideLayout" Target="../slideLayouts/slideLayout4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56.xml.rels><?xml version="1.0" encoding="UTF-8" standalone="yes"?>
<Relationships xmlns="http://schemas.openxmlformats.org/package/2006/relationships"><Relationship Id="rId3" Type="http://schemas.openxmlformats.org/officeDocument/2006/relationships/hyperlink" Target="https://www.gpo.gov/fdsys/browse/collectionUScode.action?selectedYearFrom=2014&amp;go=Go" TargetMode="External"/><Relationship Id="rId2" Type="http://schemas.openxmlformats.org/officeDocument/2006/relationships/hyperlink" Target="https://www.gpo.gov/fdsys/pkg/USCODE-2014-title15/pdf/USCODE-2014-title15-chap7-sec272.pdf" TargetMode="External"/><Relationship Id="rId1" Type="http://schemas.openxmlformats.org/officeDocument/2006/relationships/slideLayout" Target="../slideLayouts/slideLayout48.xml"/></Relationships>
</file>

<file path=ppt/slides/_rels/slide57.xml.rels><?xml version="1.0" encoding="UTF-8" standalone="yes"?>
<Relationships xmlns="http://schemas.openxmlformats.org/package/2006/relationships"><Relationship Id="rId3" Type="http://schemas.openxmlformats.org/officeDocument/2006/relationships/hyperlink" Target="https://www.gpo.gov/fdsys/pkg/FR-2015-06-09/pdf/2015-13946.pdf" TargetMode="External"/><Relationship Id="rId2" Type="http://schemas.openxmlformats.org/officeDocument/2006/relationships/hyperlink" Target="https://en.wikipedia.org/wiki/Administrative_Procedure_Act" TargetMode="External"/><Relationship Id="rId1" Type="http://schemas.openxmlformats.org/officeDocument/2006/relationships/slideLayout" Target="../slideLayouts/slideLayout2.xml"/><Relationship Id="rId4" Type="http://schemas.openxmlformats.org/officeDocument/2006/relationships/hyperlink" Target="https://www.gpo.gov/fdsys/browse/collectionCfr.action;jsessionid=945SifHoeTjl2c30sURREVtUO6WkU_NR3X8o8bcPzBQyCadj2xX1!-1849277500!943293410?selectedYearFrom=2014&amp;go=Go"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www.touchngo.com/lglcntr/akstats/statutes.htm" TargetMode="External"/><Relationship Id="rId2" Type="http://schemas.openxmlformats.org/officeDocument/2006/relationships/hyperlink" Target="http://www.touchngo.com/lglcntr/" TargetMode="External"/><Relationship Id="rId1" Type="http://schemas.openxmlformats.org/officeDocument/2006/relationships/slideLayout" Target="../slideLayouts/slideLayout2.xml"/><Relationship Id="rId4" Type="http://schemas.openxmlformats.org/officeDocument/2006/relationships/hyperlink" Target="http://www.touchngo.com/lglcntr/akstats/aac.htm" TargetMode="External"/></Relationships>
</file>

<file path=ppt/slides/_rels/slide59.xml.rels><?xml version="1.0" encoding="UTF-8" standalone="yes"?>
<Relationships xmlns="http://schemas.openxmlformats.org/package/2006/relationships"><Relationship Id="rId2" Type="http://schemas.openxmlformats.org/officeDocument/2006/relationships/hyperlink" Target="https://dec.alaska.gov/media/1042/18-aac-60.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3" Type="http://schemas.openxmlformats.org/officeDocument/2006/relationships/hyperlink" Target="http://dec.alaska.gov/eh/docs/sw/PermitApps/Class%20III%20Application%20Form%202015.pdf" TargetMode="External"/><Relationship Id="rId2" Type="http://schemas.openxmlformats.org/officeDocument/2006/relationships/hyperlink" Target="https://dec.alaska.gov/eh/solid-waste/permitapps/" TargetMode="External"/><Relationship Id="rId1" Type="http://schemas.openxmlformats.org/officeDocument/2006/relationships/slideLayout" Target="../slideLayouts/slideLayout2.xml"/><Relationship Id="rId4" Type="http://schemas.openxmlformats.org/officeDocument/2006/relationships/hyperlink" Target="https://dec.alaska.gov/media/10734/class-3-community-application-2018.pdf" TargetMode="External"/></Relationships>
</file>

<file path=ppt/slides/_rels/slide61.xml.rels><?xml version="1.0" encoding="UTF-8" standalone="yes"?>
<Relationships xmlns="http://schemas.openxmlformats.org/package/2006/relationships"><Relationship Id="rId3" Type="http://schemas.openxmlformats.org/officeDocument/2006/relationships/hyperlink" Target="http://dec.alaska.gov/commish/regulations/how_to_comment.htm" TargetMode="External"/><Relationship Id="rId2" Type="http://schemas.openxmlformats.org/officeDocument/2006/relationships/hyperlink" Target="https://dec.alaska.gov/commish/public-notices/" TargetMode="External"/><Relationship Id="rId1" Type="http://schemas.openxmlformats.org/officeDocument/2006/relationships/slideLayout" Target="../slideLayouts/slideLayout2.xml"/><Relationship Id="rId4" Type="http://schemas.openxmlformats.org/officeDocument/2006/relationships/hyperlink" Target="https://dec.alaska.gov/commish/regulations/how-to-comment-faq/"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63.xml.rels><?xml version="1.0" encoding="UTF-8" standalone="yes"?>
<Relationships xmlns="http://schemas.openxmlformats.org/package/2006/relationships"><Relationship Id="rId2" Type="http://schemas.openxmlformats.org/officeDocument/2006/relationships/hyperlink" Target="https://dec.alaska.gov/water/wastewater/permit-entry/permit-by-rule/" TargetMode="External"/><Relationship Id="rId1" Type="http://schemas.openxmlformats.org/officeDocument/2006/relationships/slideLayout" Target="../slideLayouts/slideLayout4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79.xml.rels><?xml version="1.0" encoding="UTF-8" standalone="yes"?>
<Relationships xmlns="http://schemas.openxmlformats.org/package/2006/relationships"><Relationship Id="rId3" Type="http://schemas.openxmlformats.org/officeDocument/2006/relationships/hyperlink" Target="https://www.epa.gov/aboutepa/epa-organization-chart" TargetMode="External"/><Relationship Id="rId2" Type="http://schemas.openxmlformats.org/officeDocument/2006/relationships/hyperlink" Target="http://www.epa.gov/" TargetMode="External"/><Relationship Id="rId1" Type="http://schemas.openxmlformats.org/officeDocument/2006/relationships/slideLayout" Target="../slideLayouts/slideLayout48.xml"/><Relationship Id="rId4" Type="http://schemas.openxmlformats.org/officeDocument/2006/relationships/hyperlink" Target="https://www.epa.gov/aboutepa/organization-epas-region-10-office-seattle" TargetMode="Externa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88.xml.rels><?xml version="1.0" encoding="UTF-8" standalone="yes"?>
<Relationships xmlns="http://schemas.openxmlformats.org/package/2006/relationships"><Relationship Id="rId3" Type="http://schemas.openxmlformats.org/officeDocument/2006/relationships/hyperlink" Target="https://dec.alaska.gov/media/17884/akg002000-f-fs.pdf" TargetMode="External"/><Relationship Id="rId2" Type="http://schemas.openxmlformats.org/officeDocument/2006/relationships/hyperlink" Target="https://dec.alaska.gov/water/wastewater/stormwater/guidance/" TargetMode="External"/><Relationship Id="rId1" Type="http://schemas.openxmlformats.org/officeDocument/2006/relationships/slideLayout" Target="../slideLayouts/slideLayout48.xml"/><Relationship Id="rId5" Type="http://schemas.openxmlformats.org/officeDocument/2006/relationships/hyperlink" Target="https://dec.alaska.gov/media/16097/gravel-rock-extraction-bmp-manual.pdf" TargetMode="External"/><Relationship Id="rId4" Type="http://schemas.openxmlformats.org/officeDocument/2006/relationships/hyperlink" Target="https://dec.alaska.gov/media/17885/akg002000-f-pmt.pdf"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ENVE 644</a:t>
            </a:r>
            <a:br>
              <a:rPr lang="en-US" dirty="0" smtClean="0"/>
            </a:br>
            <a:r>
              <a:rPr lang="en-US" dirty="0" smtClean="0"/>
              <a:t>Spring 2016</a:t>
            </a:r>
            <a:endParaRPr lang="en-US" dirty="0"/>
          </a:p>
        </p:txBody>
      </p:sp>
      <p:sp>
        <p:nvSpPr>
          <p:cNvPr id="3" name="Subtitle 2"/>
          <p:cNvSpPr>
            <a:spLocks noGrp="1"/>
          </p:cNvSpPr>
          <p:nvPr>
            <p:ph type="subTitle" idx="1"/>
          </p:nvPr>
        </p:nvSpPr>
        <p:spPr/>
        <p:txBody>
          <a:bodyPr/>
          <a:lstStyle/>
          <a:p>
            <a:r>
              <a:rPr lang="en-US" dirty="0" smtClean="0"/>
              <a:t>Dr. Robert A Perkins, PE</a:t>
            </a:r>
            <a:endParaRPr lang="en-US" dirty="0"/>
          </a:p>
        </p:txBody>
      </p:sp>
    </p:spTree>
    <p:extLst>
      <p:ext uri="{BB962C8B-B14F-4D97-AF65-F5344CB8AC3E}">
        <p14:creationId xmlns:p14="http://schemas.microsoft.com/office/powerpoint/2010/main" val="19357990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DA9FDE80-111B-4AA2-8681-655760FA9E37}" type="slidenum">
              <a:rPr lang="en-US" altLang="en-US" sz="1400" smtClean="0">
                <a:solidFill>
                  <a:srgbClr val="000000"/>
                </a:solidFill>
              </a:rPr>
              <a:pPr>
                <a:spcBef>
                  <a:spcPct val="0"/>
                </a:spcBef>
                <a:buFontTx/>
                <a:buNone/>
              </a:pPr>
              <a:t>10</a:t>
            </a:fld>
            <a:endParaRPr lang="en-US" altLang="en-US" sz="1400" smtClean="0">
              <a:solidFill>
                <a:srgbClr val="000000"/>
              </a:solidFill>
            </a:endParaRPr>
          </a:p>
        </p:txBody>
      </p:sp>
      <p:sp>
        <p:nvSpPr>
          <p:cNvPr id="9219" name="Rectangle 2"/>
          <p:cNvSpPr>
            <a:spLocks noGrp="1" noChangeArrowheads="1"/>
          </p:cNvSpPr>
          <p:nvPr>
            <p:ph type="title"/>
          </p:nvPr>
        </p:nvSpPr>
        <p:spPr/>
        <p:txBody>
          <a:bodyPr/>
          <a:lstStyle/>
          <a:p>
            <a:endParaRPr lang="en-US" altLang="en-US" smtClean="0"/>
          </a:p>
        </p:txBody>
      </p:sp>
      <p:sp>
        <p:nvSpPr>
          <p:cNvPr id="9220" name="Rectangle 3"/>
          <p:cNvSpPr>
            <a:spLocks noGrp="1" noChangeArrowheads="1"/>
          </p:cNvSpPr>
          <p:nvPr>
            <p:ph type="body" idx="1"/>
          </p:nvPr>
        </p:nvSpPr>
        <p:spPr>
          <a:xfrm>
            <a:off x="685800" y="1981200"/>
            <a:ext cx="7772400" cy="4495800"/>
          </a:xfrm>
        </p:spPr>
        <p:txBody>
          <a:bodyPr/>
          <a:lstStyle/>
          <a:p>
            <a:r>
              <a:rPr lang="en-US" altLang="en-US" smtClean="0"/>
              <a:t>Functional Organization</a:t>
            </a:r>
          </a:p>
          <a:p>
            <a:pPr lvl="1"/>
            <a:r>
              <a:rPr lang="en-US" altLang="en-US" smtClean="0"/>
              <a:t>Group by discipline or function</a:t>
            </a:r>
          </a:p>
          <a:p>
            <a:pPr lvl="1"/>
            <a:r>
              <a:rPr lang="en-US" altLang="en-US" smtClean="0"/>
              <a:t>Line vs. Staff</a:t>
            </a:r>
          </a:p>
          <a:p>
            <a:endParaRPr lang="en-US" altLang="en-US" smtClean="0"/>
          </a:p>
        </p:txBody>
      </p:sp>
      <p:sp>
        <p:nvSpPr>
          <p:cNvPr id="9221" name="Text Box 4"/>
          <p:cNvSpPr txBox="1">
            <a:spLocks noChangeArrowheads="1"/>
          </p:cNvSpPr>
          <p:nvPr/>
        </p:nvSpPr>
        <p:spPr bwMode="auto">
          <a:xfrm>
            <a:off x="2667000" y="3810000"/>
            <a:ext cx="22860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 Colonel</a:t>
            </a:r>
          </a:p>
        </p:txBody>
      </p:sp>
      <p:sp>
        <p:nvSpPr>
          <p:cNvPr id="9222" name="Text Box 5"/>
          <p:cNvSpPr txBox="1">
            <a:spLocks noChangeArrowheads="1"/>
          </p:cNvSpPr>
          <p:nvPr/>
        </p:nvSpPr>
        <p:spPr bwMode="auto">
          <a:xfrm>
            <a:off x="990600" y="5410200"/>
            <a:ext cx="19050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Construction</a:t>
            </a:r>
          </a:p>
        </p:txBody>
      </p:sp>
      <p:sp>
        <p:nvSpPr>
          <p:cNvPr id="9223" name="Text Box 6"/>
          <p:cNvSpPr txBox="1">
            <a:spLocks noChangeArrowheads="1"/>
          </p:cNvSpPr>
          <p:nvPr/>
        </p:nvSpPr>
        <p:spPr bwMode="auto">
          <a:xfrm>
            <a:off x="3505200" y="5334000"/>
            <a:ext cx="12954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Design</a:t>
            </a:r>
          </a:p>
        </p:txBody>
      </p:sp>
      <p:sp>
        <p:nvSpPr>
          <p:cNvPr id="9224" name="Text Box 7"/>
          <p:cNvSpPr txBox="1">
            <a:spLocks noChangeArrowheads="1"/>
          </p:cNvSpPr>
          <p:nvPr/>
        </p:nvSpPr>
        <p:spPr bwMode="auto">
          <a:xfrm>
            <a:off x="5486400" y="5410200"/>
            <a:ext cx="12954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Permits</a:t>
            </a:r>
          </a:p>
        </p:txBody>
      </p:sp>
      <p:sp>
        <p:nvSpPr>
          <p:cNvPr id="9225" name="Line 8"/>
          <p:cNvSpPr>
            <a:spLocks noChangeShapeType="1"/>
          </p:cNvSpPr>
          <p:nvPr/>
        </p:nvSpPr>
        <p:spPr bwMode="auto">
          <a:xfrm>
            <a:off x="3810000" y="4267200"/>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9226" name="Line 9"/>
          <p:cNvSpPr>
            <a:spLocks noChangeShapeType="1"/>
          </p:cNvSpPr>
          <p:nvPr/>
        </p:nvSpPr>
        <p:spPr bwMode="auto">
          <a:xfrm>
            <a:off x="1981200" y="4876800"/>
            <a:ext cx="426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9227" name="Line 10"/>
          <p:cNvSpPr>
            <a:spLocks noChangeShapeType="1"/>
          </p:cNvSpPr>
          <p:nvPr/>
        </p:nvSpPr>
        <p:spPr bwMode="auto">
          <a:xfrm>
            <a:off x="1981200" y="4876800"/>
            <a:ext cx="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9228" name="Line 11"/>
          <p:cNvSpPr>
            <a:spLocks noChangeShapeType="1"/>
          </p:cNvSpPr>
          <p:nvPr/>
        </p:nvSpPr>
        <p:spPr bwMode="auto">
          <a:xfrm>
            <a:off x="4191000" y="4876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9229" name="Line 12"/>
          <p:cNvSpPr>
            <a:spLocks noChangeShapeType="1"/>
          </p:cNvSpPr>
          <p:nvPr/>
        </p:nvSpPr>
        <p:spPr bwMode="auto">
          <a:xfrm>
            <a:off x="6248400" y="4876800"/>
            <a:ext cx="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9230" name="Line 13"/>
          <p:cNvSpPr>
            <a:spLocks noChangeShapeType="1"/>
          </p:cNvSpPr>
          <p:nvPr/>
        </p:nvSpPr>
        <p:spPr bwMode="auto">
          <a:xfrm>
            <a:off x="3810000" y="4495800"/>
            <a:ext cx="480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9231" name="Text Box 14"/>
          <p:cNvSpPr txBox="1">
            <a:spLocks noChangeArrowheads="1"/>
          </p:cNvSpPr>
          <p:nvPr/>
        </p:nvSpPr>
        <p:spPr bwMode="auto">
          <a:xfrm>
            <a:off x="8001000" y="4724400"/>
            <a:ext cx="11430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Staff B</a:t>
            </a:r>
          </a:p>
        </p:txBody>
      </p:sp>
      <p:sp>
        <p:nvSpPr>
          <p:cNvPr id="9232" name="Text Box 16"/>
          <p:cNvSpPr txBox="1">
            <a:spLocks noChangeArrowheads="1"/>
          </p:cNvSpPr>
          <p:nvPr/>
        </p:nvSpPr>
        <p:spPr bwMode="auto">
          <a:xfrm>
            <a:off x="6629400" y="4724400"/>
            <a:ext cx="1143000"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Staff A</a:t>
            </a:r>
          </a:p>
        </p:txBody>
      </p:sp>
      <p:sp>
        <p:nvSpPr>
          <p:cNvPr id="9233" name="Line 17"/>
          <p:cNvSpPr>
            <a:spLocks noChangeShapeType="1"/>
          </p:cNvSpPr>
          <p:nvPr/>
        </p:nvSpPr>
        <p:spPr bwMode="auto">
          <a:xfrm>
            <a:off x="7239000" y="44958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9234" name="Line 18"/>
          <p:cNvSpPr>
            <a:spLocks noChangeShapeType="1"/>
          </p:cNvSpPr>
          <p:nvPr/>
        </p:nvSpPr>
        <p:spPr bwMode="auto">
          <a:xfrm>
            <a:off x="8610600" y="44958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Tree>
    <p:extLst>
      <p:ext uri="{BB962C8B-B14F-4D97-AF65-F5344CB8AC3E}">
        <p14:creationId xmlns:p14="http://schemas.microsoft.com/office/powerpoint/2010/main" val="12487709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B9C643B2-AC4A-42AF-84D7-8B553FD61B69}" type="slidenum">
              <a:rPr lang="en-US" altLang="en-US" sz="1400" smtClean="0">
                <a:solidFill>
                  <a:srgbClr val="000000"/>
                </a:solidFill>
              </a:rPr>
              <a:pPr>
                <a:spcBef>
                  <a:spcPct val="0"/>
                </a:spcBef>
                <a:buFontTx/>
                <a:buNone/>
              </a:pPr>
              <a:t>11</a:t>
            </a:fld>
            <a:endParaRPr lang="en-US" altLang="en-US" sz="1400" smtClean="0">
              <a:solidFill>
                <a:srgbClr val="000000"/>
              </a:solidFill>
            </a:endParaRPr>
          </a:p>
        </p:txBody>
      </p:sp>
      <p:sp>
        <p:nvSpPr>
          <p:cNvPr id="13315" name="Rectangle 2"/>
          <p:cNvSpPr>
            <a:spLocks noGrp="1" noChangeArrowheads="1"/>
          </p:cNvSpPr>
          <p:nvPr>
            <p:ph type="title"/>
          </p:nvPr>
        </p:nvSpPr>
        <p:spPr/>
        <p:txBody>
          <a:bodyPr/>
          <a:lstStyle/>
          <a:p>
            <a:r>
              <a:rPr lang="en-US" altLang="en-US" smtClean="0"/>
              <a:t>Staff Functions</a:t>
            </a:r>
          </a:p>
        </p:txBody>
      </p:sp>
      <p:sp>
        <p:nvSpPr>
          <p:cNvPr id="13316" name="Rectangle 3"/>
          <p:cNvSpPr>
            <a:spLocks noGrp="1" noChangeArrowheads="1"/>
          </p:cNvSpPr>
          <p:nvPr>
            <p:ph type="body" idx="1"/>
          </p:nvPr>
        </p:nvSpPr>
        <p:spPr/>
        <p:txBody>
          <a:bodyPr/>
          <a:lstStyle/>
          <a:p>
            <a:r>
              <a:rPr lang="en-US" altLang="en-US" smtClean="0"/>
              <a:t>(Corps of Engineers, Alaska)</a:t>
            </a:r>
          </a:p>
          <a:p>
            <a:r>
              <a:rPr lang="en-US" altLang="en-US" smtClean="0">
                <a:hlinkClick r:id="rId2"/>
              </a:rPr>
              <a:t>http://www.poa.usace.army.mil/About/Offices.aspx</a:t>
            </a:r>
            <a:r>
              <a:rPr lang="en-US" altLang="en-US" smtClean="0"/>
              <a:t> </a:t>
            </a:r>
          </a:p>
        </p:txBody>
      </p:sp>
    </p:spTree>
    <p:extLst>
      <p:ext uri="{BB962C8B-B14F-4D97-AF65-F5344CB8AC3E}">
        <p14:creationId xmlns:p14="http://schemas.microsoft.com/office/powerpoint/2010/main" val="2107251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49A79D52-07BF-4A5F-866E-D22677A37269}" type="slidenum">
              <a:rPr lang="en-US" altLang="en-US" sz="1400" smtClean="0">
                <a:solidFill>
                  <a:srgbClr val="000000"/>
                </a:solidFill>
              </a:rPr>
              <a:pPr>
                <a:spcBef>
                  <a:spcPct val="0"/>
                </a:spcBef>
                <a:buFontTx/>
                <a:buNone/>
              </a:pPr>
              <a:t>12</a:t>
            </a:fld>
            <a:endParaRPr lang="en-US" altLang="en-US" sz="1400" smtClean="0">
              <a:solidFill>
                <a:srgbClr val="000000"/>
              </a:solidFill>
            </a:endParaRPr>
          </a:p>
        </p:txBody>
      </p:sp>
      <p:sp>
        <p:nvSpPr>
          <p:cNvPr id="14339" name="Rectangle 2"/>
          <p:cNvSpPr>
            <a:spLocks noGrp="1" noChangeArrowheads="1"/>
          </p:cNvSpPr>
          <p:nvPr>
            <p:ph type="title"/>
          </p:nvPr>
        </p:nvSpPr>
        <p:spPr>
          <a:xfrm>
            <a:off x="685800" y="228600"/>
            <a:ext cx="7772400" cy="1143000"/>
          </a:xfrm>
        </p:spPr>
        <p:txBody>
          <a:bodyPr/>
          <a:lstStyle/>
          <a:p>
            <a:r>
              <a:rPr lang="en-US" altLang="en-US" smtClean="0"/>
              <a:t>Matrix Organization</a:t>
            </a:r>
          </a:p>
        </p:txBody>
      </p:sp>
      <p:sp>
        <p:nvSpPr>
          <p:cNvPr id="14340" name="Text Box 3"/>
          <p:cNvSpPr txBox="1">
            <a:spLocks noChangeArrowheads="1"/>
          </p:cNvSpPr>
          <p:nvPr/>
        </p:nvSpPr>
        <p:spPr bwMode="auto">
          <a:xfrm>
            <a:off x="4876800" y="1981200"/>
            <a:ext cx="152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CEO</a:t>
            </a:r>
          </a:p>
        </p:txBody>
      </p:sp>
      <p:sp>
        <p:nvSpPr>
          <p:cNvPr id="14341" name="Text Box 4"/>
          <p:cNvSpPr txBox="1">
            <a:spLocks noChangeArrowheads="1"/>
          </p:cNvSpPr>
          <p:nvPr/>
        </p:nvSpPr>
        <p:spPr bwMode="auto">
          <a:xfrm>
            <a:off x="2590800" y="2819400"/>
            <a:ext cx="1752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Chief Mechanical</a:t>
            </a:r>
          </a:p>
        </p:txBody>
      </p:sp>
      <p:sp>
        <p:nvSpPr>
          <p:cNvPr id="14342" name="Text Box 5"/>
          <p:cNvSpPr txBox="1">
            <a:spLocks noChangeArrowheads="1"/>
          </p:cNvSpPr>
          <p:nvPr/>
        </p:nvSpPr>
        <p:spPr bwMode="auto">
          <a:xfrm>
            <a:off x="4572000" y="2819400"/>
            <a:ext cx="1752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Chief Civil and Soils</a:t>
            </a:r>
          </a:p>
        </p:txBody>
      </p:sp>
      <p:sp>
        <p:nvSpPr>
          <p:cNvPr id="14343" name="Text Box 6"/>
          <p:cNvSpPr txBox="1">
            <a:spLocks noChangeArrowheads="1"/>
          </p:cNvSpPr>
          <p:nvPr/>
        </p:nvSpPr>
        <p:spPr bwMode="auto">
          <a:xfrm>
            <a:off x="6629400" y="2819400"/>
            <a:ext cx="1752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Chief Electrical</a:t>
            </a:r>
          </a:p>
        </p:txBody>
      </p:sp>
      <p:sp>
        <p:nvSpPr>
          <p:cNvPr id="14344" name="Text Box 7"/>
          <p:cNvSpPr txBox="1">
            <a:spLocks noChangeArrowheads="1"/>
          </p:cNvSpPr>
          <p:nvPr/>
        </p:nvSpPr>
        <p:spPr bwMode="auto">
          <a:xfrm>
            <a:off x="609600" y="38100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Project 1 Sid</a:t>
            </a:r>
          </a:p>
        </p:txBody>
      </p:sp>
      <p:sp>
        <p:nvSpPr>
          <p:cNvPr id="14345" name="Text Box 8"/>
          <p:cNvSpPr txBox="1">
            <a:spLocks noChangeArrowheads="1"/>
          </p:cNvSpPr>
          <p:nvPr/>
        </p:nvSpPr>
        <p:spPr bwMode="auto">
          <a:xfrm>
            <a:off x="609600" y="4876800"/>
            <a:ext cx="182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Project 2 Kid</a:t>
            </a:r>
          </a:p>
        </p:txBody>
      </p:sp>
      <p:sp>
        <p:nvSpPr>
          <p:cNvPr id="14346" name="Text Box 9"/>
          <p:cNvSpPr txBox="1">
            <a:spLocks noChangeArrowheads="1"/>
          </p:cNvSpPr>
          <p:nvPr/>
        </p:nvSpPr>
        <p:spPr bwMode="auto">
          <a:xfrm>
            <a:off x="609600" y="5867400"/>
            <a:ext cx="182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Project 3 Sue</a:t>
            </a:r>
          </a:p>
        </p:txBody>
      </p:sp>
      <p:sp>
        <p:nvSpPr>
          <p:cNvPr id="14347" name="Text Box 10"/>
          <p:cNvSpPr txBox="1">
            <a:spLocks noChangeArrowheads="1"/>
          </p:cNvSpPr>
          <p:nvPr/>
        </p:nvSpPr>
        <p:spPr bwMode="auto">
          <a:xfrm>
            <a:off x="2667000" y="38862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2 ME</a:t>
            </a:r>
          </a:p>
        </p:txBody>
      </p:sp>
      <p:sp>
        <p:nvSpPr>
          <p:cNvPr id="14348" name="Text Box 11"/>
          <p:cNvSpPr txBox="1">
            <a:spLocks noChangeArrowheads="1"/>
          </p:cNvSpPr>
          <p:nvPr/>
        </p:nvSpPr>
        <p:spPr bwMode="auto">
          <a:xfrm>
            <a:off x="4419600" y="38100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2 CE</a:t>
            </a:r>
          </a:p>
        </p:txBody>
      </p:sp>
      <p:sp>
        <p:nvSpPr>
          <p:cNvPr id="14349" name="Text Box 12"/>
          <p:cNvSpPr txBox="1">
            <a:spLocks noChangeArrowheads="1"/>
          </p:cNvSpPr>
          <p:nvPr/>
        </p:nvSpPr>
        <p:spPr bwMode="auto">
          <a:xfrm>
            <a:off x="6400800" y="37338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5 EE</a:t>
            </a:r>
          </a:p>
        </p:txBody>
      </p:sp>
      <p:sp>
        <p:nvSpPr>
          <p:cNvPr id="14350" name="Text Box 13"/>
          <p:cNvSpPr txBox="1">
            <a:spLocks noChangeArrowheads="1"/>
          </p:cNvSpPr>
          <p:nvPr/>
        </p:nvSpPr>
        <p:spPr bwMode="auto">
          <a:xfrm>
            <a:off x="2590800" y="49530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5 ME</a:t>
            </a:r>
          </a:p>
        </p:txBody>
      </p:sp>
      <p:sp>
        <p:nvSpPr>
          <p:cNvPr id="14351" name="Text Box 14"/>
          <p:cNvSpPr txBox="1">
            <a:spLocks noChangeArrowheads="1"/>
          </p:cNvSpPr>
          <p:nvPr/>
        </p:nvSpPr>
        <p:spPr bwMode="auto">
          <a:xfrm>
            <a:off x="4343400" y="48768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0 CE</a:t>
            </a:r>
          </a:p>
        </p:txBody>
      </p:sp>
      <p:sp>
        <p:nvSpPr>
          <p:cNvPr id="14352" name="Text Box 15"/>
          <p:cNvSpPr txBox="1">
            <a:spLocks noChangeArrowheads="1"/>
          </p:cNvSpPr>
          <p:nvPr/>
        </p:nvSpPr>
        <p:spPr bwMode="auto">
          <a:xfrm>
            <a:off x="6172200" y="48768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2 EE</a:t>
            </a:r>
          </a:p>
        </p:txBody>
      </p:sp>
      <p:sp>
        <p:nvSpPr>
          <p:cNvPr id="14353" name="Text Box 16"/>
          <p:cNvSpPr txBox="1">
            <a:spLocks noChangeArrowheads="1"/>
          </p:cNvSpPr>
          <p:nvPr/>
        </p:nvSpPr>
        <p:spPr bwMode="auto">
          <a:xfrm>
            <a:off x="2590800" y="58674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5 ME</a:t>
            </a:r>
          </a:p>
        </p:txBody>
      </p:sp>
      <p:sp>
        <p:nvSpPr>
          <p:cNvPr id="14354" name="Text Box 17"/>
          <p:cNvSpPr txBox="1">
            <a:spLocks noChangeArrowheads="1"/>
          </p:cNvSpPr>
          <p:nvPr/>
        </p:nvSpPr>
        <p:spPr bwMode="auto">
          <a:xfrm>
            <a:off x="4343400" y="57912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5 CE</a:t>
            </a:r>
          </a:p>
        </p:txBody>
      </p:sp>
      <p:sp>
        <p:nvSpPr>
          <p:cNvPr id="14355" name="Text Box 18"/>
          <p:cNvSpPr txBox="1">
            <a:spLocks noChangeArrowheads="1"/>
          </p:cNvSpPr>
          <p:nvPr/>
        </p:nvSpPr>
        <p:spPr bwMode="auto">
          <a:xfrm>
            <a:off x="6324600" y="57150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5 EE</a:t>
            </a:r>
          </a:p>
        </p:txBody>
      </p:sp>
      <p:sp>
        <p:nvSpPr>
          <p:cNvPr id="14356" name="Rectangle 19"/>
          <p:cNvSpPr>
            <a:spLocks noChangeArrowheads="1"/>
          </p:cNvSpPr>
          <p:nvPr/>
        </p:nvSpPr>
        <p:spPr bwMode="auto">
          <a:xfrm>
            <a:off x="609600" y="3810000"/>
            <a:ext cx="6934200" cy="609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4357" name="Rectangle 20"/>
          <p:cNvSpPr>
            <a:spLocks noChangeArrowheads="1"/>
          </p:cNvSpPr>
          <p:nvPr/>
        </p:nvSpPr>
        <p:spPr bwMode="auto">
          <a:xfrm>
            <a:off x="609600" y="4724400"/>
            <a:ext cx="6934200" cy="762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4358" name="Rectangle 21"/>
          <p:cNvSpPr>
            <a:spLocks noChangeArrowheads="1"/>
          </p:cNvSpPr>
          <p:nvPr/>
        </p:nvSpPr>
        <p:spPr bwMode="auto">
          <a:xfrm>
            <a:off x="609600" y="5715000"/>
            <a:ext cx="7010400" cy="68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0"/>
              </a:spcBef>
              <a:spcAft>
                <a:spcPct val="0"/>
              </a:spcAft>
              <a:buFontTx/>
              <a:buNone/>
            </a:pPr>
            <a:endParaRPr lang="en-US" altLang="en-US" sz="2400">
              <a:solidFill>
                <a:srgbClr val="000000"/>
              </a:solidFill>
            </a:endParaRPr>
          </a:p>
        </p:txBody>
      </p:sp>
      <p:sp>
        <p:nvSpPr>
          <p:cNvPr id="14359" name="Line 22"/>
          <p:cNvSpPr>
            <a:spLocks noChangeShapeType="1"/>
          </p:cNvSpPr>
          <p:nvPr/>
        </p:nvSpPr>
        <p:spPr bwMode="auto">
          <a:xfrm>
            <a:off x="5257800" y="2362200"/>
            <a:ext cx="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4360" name="Line 23"/>
          <p:cNvSpPr>
            <a:spLocks noChangeShapeType="1"/>
          </p:cNvSpPr>
          <p:nvPr/>
        </p:nvSpPr>
        <p:spPr bwMode="auto">
          <a:xfrm>
            <a:off x="381000" y="2667000"/>
            <a:ext cx="6781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4361" name="Line 24"/>
          <p:cNvSpPr>
            <a:spLocks noChangeShapeType="1"/>
          </p:cNvSpPr>
          <p:nvPr/>
        </p:nvSpPr>
        <p:spPr bwMode="auto">
          <a:xfrm>
            <a:off x="3124200" y="26670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4362" name="Line 25"/>
          <p:cNvSpPr>
            <a:spLocks noChangeShapeType="1"/>
          </p:cNvSpPr>
          <p:nvPr/>
        </p:nvSpPr>
        <p:spPr bwMode="auto">
          <a:xfrm>
            <a:off x="7162800" y="26670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4363" name="Line 26"/>
          <p:cNvSpPr>
            <a:spLocks noChangeShapeType="1"/>
          </p:cNvSpPr>
          <p:nvPr/>
        </p:nvSpPr>
        <p:spPr bwMode="auto">
          <a:xfrm>
            <a:off x="381000" y="2667000"/>
            <a:ext cx="0" cy="3352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4364" name="Line 27"/>
          <p:cNvSpPr>
            <a:spLocks noChangeShapeType="1"/>
          </p:cNvSpPr>
          <p:nvPr/>
        </p:nvSpPr>
        <p:spPr bwMode="auto">
          <a:xfrm>
            <a:off x="381000" y="40386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4365" name="Line 28"/>
          <p:cNvSpPr>
            <a:spLocks noChangeShapeType="1"/>
          </p:cNvSpPr>
          <p:nvPr/>
        </p:nvSpPr>
        <p:spPr bwMode="auto">
          <a:xfrm>
            <a:off x="381000" y="51054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4366" name="Line 29"/>
          <p:cNvSpPr>
            <a:spLocks noChangeShapeType="1"/>
          </p:cNvSpPr>
          <p:nvPr/>
        </p:nvSpPr>
        <p:spPr bwMode="auto">
          <a:xfrm>
            <a:off x="381000" y="60198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Tree>
    <p:extLst>
      <p:ext uri="{BB962C8B-B14F-4D97-AF65-F5344CB8AC3E}">
        <p14:creationId xmlns:p14="http://schemas.microsoft.com/office/powerpoint/2010/main" val="1715599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C5F4C01F-7206-410E-9FF5-29244A496FA6}" type="slidenum">
              <a:rPr lang="en-US" altLang="en-US" sz="1400" smtClean="0">
                <a:solidFill>
                  <a:srgbClr val="000000"/>
                </a:solidFill>
              </a:rPr>
              <a:pPr>
                <a:spcBef>
                  <a:spcPct val="0"/>
                </a:spcBef>
                <a:buFontTx/>
                <a:buNone/>
              </a:pPr>
              <a:t>13</a:t>
            </a:fld>
            <a:endParaRPr lang="en-US" altLang="en-US" sz="1400" smtClean="0">
              <a:solidFill>
                <a:srgbClr val="000000"/>
              </a:solidFill>
            </a:endParaRPr>
          </a:p>
        </p:txBody>
      </p:sp>
      <p:sp>
        <p:nvSpPr>
          <p:cNvPr id="12291" name="Rectangle 2"/>
          <p:cNvSpPr>
            <a:spLocks noGrp="1" noChangeArrowheads="1"/>
          </p:cNvSpPr>
          <p:nvPr>
            <p:ph type="title"/>
          </p:nvPr>
        </p:nvSpPr>
        <p:spPr/>
        <p:txBody>
          <a:bodyPr/>
          <a:lstStyle/>
          <a:p>
            <a:r>
              <a:rPr lang="en-US" altLang="en-US" smtClean="0"/>
              <a:t>Functional </a:t>
            </a:r>
          </a:p>
        </p:txBody>
      </p:sp>
      <p:sp>
        <p:nvSpPr>
          <p:cNvPr id="12292" name="Rectangle 3"/>
          <p:cNvSpPr>
            <a:spLocks noGrp="1" noChangeArrowheads="1"/>
          </p:cNvSpPr>
          <p:nvPr>
            <p:ph type="body" idx="1"/>
          </p:nvPr>
        </p:nvSpPr>
        <p:spPr/>
        <p:txBody>
          <a:bodyPr/>
          <a:lstStyle/>
          <a:p>
            <a:pPr>
              <a:buFontTx/>
              <a:buNone/>
            </a:pPr>
            <a:endParaRPr lang="en-US" altLang="en-US" smtClean="0"/>
          </a:p>
        </p:txBody>
      </p:sp>
      <p:pic>
        <p:nvPicPr>
          <p:cNvPr id="12293" name="Picture 5" descr="ODOT_TO.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1938" y="595313"/>
            <a:ext cx="8620125" cy="566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1442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D82618C9-9897-4ED8-A8CA-80B36FD8348D}" type="slidenum">
              <a:rPr lang="en-US" altLang="en-US" sz="1400" smtClean="0">
                <a:solidFill>
                  <a:srgbClr val="000000"/>
                </a:solidFill>
              </a:rPr>
              <a:pPr>
                <a:spcBef>
                  <a:spcPct val="0"/>
                </a:spcBef>
                <a:buFontTx/>
                <a:buNone/>
              </a:pPr>
              <a:t>14</a:t>
            </a:fld>
            <a:endParaRPr lang="en-US" altLang="en-US" sz="1400" smtClean="0">
              <a:solidFill>
                <a:srgbClr val="000000"/>
              </a:solidFill>
            </a:endParaRPr>
          </a:p>
        </p:txBody>
      </p:sp>
      <p:sp>
        <p:nvSpPr>
          <p:cNvPr id="17411" name="Rectangle 2"/>
          <p:cNvSpPr>
            <a:spLocks noGrp="1" noChangeArrowheads="1"/>
          </p:cNvSpPr>
          <p:nvPr>
            <p:ph type="title"/>
          </p:nvPr>
        </p:nvSpPr>
        <p:spPr/>
        <p:txBody>
          <a:bodyPr/>
          <a:lstStyle/>
          <a:p>
            <a:r>
              <a:rPr lang="en-US" altLang="en-US" smtClean="0"/>
              <a:t>Three aspects of P.M</a:t>
            </a:r>
          </a:p>
        </p:txBody>
      </p:sp>
      <p:sp>
        <p:nvSpPr>
          <p:cNvPr id="17412" name="Rectangle 3"/>
          <p:cNvSpPr>
            <a:spLocks noGrp="1" noChangeArrowheads="1"/>
          </p:cNvSpPr>
          <p:nvPr>
            <p:ph type="body" idx="1"/>
          </p:nvPr>
        </p:nvSpPr>
        <p:spPr/>
        <p:txBody>
          <a:bodyPr/>
          <a:lstStyle/>
          <a:p>
            <a:r>
              <a:rPr lang="en-US" altLang="en-US" dirty="0" smtClean="0"/>
              <a:t>Schedule</a:t>
            </a:r>
          </a:p>
          <a:p>
            <a:pPr lvl="1"/>
            <a:r>
              <a:rPr lang="en-US" altLang="en-US" dirty="0" smtClean="0"/>
              <a:t>time</a:t>
            </a:r>
          </a:p>
          <a:p>
            <a:r>
              <a:rPr lang="en-US" altLang="en-US" dirty="0" smtClean="0"/>
              <a:t>Cost</a:t>
            </a:r>
          </a:p>
          <a:p>
            <a:pPr lvl="1"/>
            <a:r>
              <a:rPr lang="en-US" altLang="en-US" dirty="0" smtClean="0"/>
              <a:t>budget</a:t>
            </a:r>
          </a:p>
          <a:p>
            <a:r>
              <a:rPr lang="en-US" altLang="en-US" dirty="0" smtClean="0"/>
              <a:t>Production</a:t>
            </a:r>
          </a:p>
          <a:p>
            <a:pPr lvl="1"/>
            <a:r>
              <a:rPr lang="en-US" altLang="en-US" dirty="0" smtClean="0"/>
              <a:t>performance, specification </a:t>
            </a:r>
          </a:p>
        </p:txBody>
      </p:sp>
      <p:pic>
        <p:nvPicPr>
          <p:cNvPr id="17413" name="Picture 1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02113" y="1828800"/>
            <a:ext cx="4029075"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92471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D0BA314-6723-4A99-B898-9C7877C813A9}" type="slidenum">
              <a:rPr lang="en-US" altLang="en-US">
                <a:solidFill>
                  <a:srgbClr val="000000"/>
                </a:solidFill>
              </a:rPr>
              <a:pPr/>
              <a:t>15</a:t>
            </a:fld>
            <a:endParaRPr lang="en-US" altLang="en-US">
              <a:solidFill>
                <a:srgbClr val="000000"/>
              </a:solidFill>
            </a:endParaRPr>
          </a:p>
        </p:txBody>
      </p:sp>
      <p:sp>
        <p:nvSpPr>
          <p:cNvPr id="3074" name="Rectangle 2"/>
          <p:cNvSpPr>
            <a:spLocks noGrp="1" noChangeArrowheads="1"/>
          </p:cNvSpPr>
          <p:nvPr>
            <p:ph type="title"/>
          </p:nvPr>
        </p:nvSpPr>
        <p:spPr/>
        <p:txBody>
          <a:bodyPr/>
          <a:lstStyle/>
          <a:p>
            <a:r>
              <a:rPr lang="en-US" altLang="en-US"/>
              <a:t>What is Law?</a:t>
            </a:r>
          </a:p>
        </p:txBody>
      </p:sp>
      <p:sp>
        <p:nvSpPr>
          <p:cNvPr id="30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326794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7A8B1EBA-1F28-455C-8CB2-2464E8628B8F}" type="slidenum">
              <a:rPr lang="en-US" altLang="en-US">
                <a:solidFill>
                  <a:srgbClr val="000000"/>
                </a:solidFill>
              </a:rPr>
              <a:pPr/>
              <a:t>16</a:t>
            </a:fld>
            <a:endParaRPr lang="en-US" altLang="en-US">
              <a:solidFill>
                <a:srgbClr val="000000"/>
              </a:solidFill>
            </a:endParaRPr>
          </a:p>
        </p:txBody>
      </p:sp>
      <p:sp>
        <p:nvSpPr>
          <p:cNvPr id="6148" name="Text Box 4"/>
          <p:cNvSpPr txBox="1">
            <a:spLocks noChangeArrowheads="1"/>
          </p:cNvSpPr>
          <p:nvPr/>
        </p:nvSpPr>
        <p:spPr bwMode="auto">
          <a:xfrm>
            <a:off x="2133600" y="1752600"/>
            <a:ext cx="4267200" cy="657225"/>
          </a:xfrm>
          <a:prstGeom prst="rect">
            <a:avLst/>
          </a:prstGeom>
          <a:noFill/>
          <a:ln w="158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US" altLang="en-US" sz="3600" smtClean="0">
                <a:solidFill>
                  <a:srgbClr val="000000"/>
                </a:solidFill>
              </a:rPr>
              <a:t>CONSTITUTION</a:t>
            </a:r>
            <a:endParaRPr lang="en-US" altLang="en-US" sz="2400" smtClean="0">
              <a:solidFill>
                <a:srgbClr val="000000"/>
              </a:solidFill>
            </a:endParaRPr>
          </a:p>
        </p:txBody>
      </p:sp>
      <p:sp>
        <p:nvSpPr>
          <p:cNvPr id="6149" name="Text Box 5"/>
          <p:cNvSpPr txBox="1">
            <a:spLocks noChangeArrowheads="1"/>
          </p:cNvSpPr>
          <p:nvPr/>
        </p:nvSpPr>
        <p:spPr bwMode="auto">
          <a:xfrm>
            <a:off x="2209800" y="3200400"/>
            <a:ext cx="4267200" cy="657225"/>
          </a:xfrm>
          <a:prstGeom prst="rect">
            <a:avLst/>
          </a:prstGeom>
          <a:noFill/>
          <a:ln w="158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US" altLang="en-US" sz="3600" smtClean="0">
                <a:solidFill>
                  <a:srgbClr val="000000"/>
                </a:solidFill>
              </a:rPr>
              <a:t>STATUTES</a:t>
            </a:r>
            <a:endParaRPr lang="en-US" altLang="en-US" sz="2400" smtClean="0">
              <a:solidFill>
                <a:srgbClr val="000000"/>
              </a:solidFill>
            </a:endParaRPr>
          </a:p>
        </p:txBody>
      </p:sp>
      <p:sp>
        <p:nvSpPr>
          <p:cNvPr id="6151" name="Line 7"/>
          <p:cNvSpPr>
            <a:spLocks noChangeShapeType="1"/>
          </p:cNvSpPr>
          <p:nvPr/>
        </p:nvSpPr>
        <p:spPr bwMode="auto">
          <a:xfrm>
            <a:off x="4267200" y="2438400"/>
            <a:ext cx="0" cy="762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b="1" i="1" smtClean="0">
              <a:solidFill>
                <a:srgbClr val="000000"/>
              </a:solidFill>
            </a:endParaRPr>
          </a:p>
        </p:txBody>
      </p:sp>
    </p:spTree>
    <p:extLst>
      <p:ext uri="{BB962C8B-B14F-4D97-AF65-F5344CB8AC3E}">
        <p14:creationId xmlns:p14="http://schemas.microsoft.com/office/powerpoint/2010/main" val="28888512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682720B-AF63-4EAB-AFAC-DC49E95A48FC}" type="slidenum">
              <a:rPr lang="en-US" altLang="en-US">
                <a:solidFill>
                  <a:srgbClr val="000000"/>
                </a:solidFill>
              </a:rPr>
              <a:pPr/>
              <a:t>17</a:t>
            </a:fld>
            <a:endParaRPr lang="en-US" altLang="en-US">
              <a:solidFill>
                <a:srgbClr val="000000"/>
              </a:solidFill>
            </a:endParaRPr>
          </a:p>
        </p:txBody>
      </p:sp>
      <p:sp>
        <p:nvSpPr>
          <p:cNvPr id="60418" name="Rectangle 2"/>
          <p:cNvSpPr>
            <a:spLocks noGrp="1" noChangeArrowheads="1"/>
          </p:cNvSpPr>
          <p:nvPr>
            <p:ph type="title"/>
          </p:nvPr>
        </p:nvSpPr>
        <p:spPr/>
        <p:txBody>
          <a:bodyPr/>
          <a:lstStyle/>
          <a:p>
            <a:r>
              <a:rPr lang="en-US" altLang="en-US"/>
              <a:t>Three Branches</a:t>
            </a:r>
          </a:p>
        </p:txBody>
      </p:sp>
      <p:sp>
        <p:nvSpPr>
          <p:cNvPr id="60419" name="Rectangle 3"/>
          <p:cNvSpPr>
            <a:spLocks noGrp="1" noChangeArrowheads="1"/>
          </p:cNvSpPr>
          <p:nvPr>
            <p:ph type="body" idx="1"/>
          </p:nvPr>
        </p:nvSpPr>
        <p:spPr/>
        <p:txBody>
          <a:bodyPr/>
          <a:lstStyle/>
          <a:p>
            <a:r>
              <a:rPr lang="en-US" altLang="en-US" dirty="0"/>
              <a:t>The executive (the president, the federal bureaucracy, the military), </a:t>
            </a:r>
          </a:p>
          <a:p>
            <a:r>
              <a:rPr lang="en-US" altLang="en-US" dirty="0"/>
              <a:t>The congress (house and senate) and the</a:t>
            </a:r>
          </a:p>
          <a:p>
            <a:r>
              <a:rPr lang="en-US" altLang="en-US" dirty="0"/>
              <a:t>Courts (supreme and lower courts.) </a:t>
            </a:r>
          </a:p>
          <a:p>
            <a:r>
              <a:rPr lang="en-US" altLang="en-US" dirty="0"/>
              <a:t>All are separate</a:t>
            </a:r>
            <a:r>
              <a:rPr lang="en-US" altLang="en-US" dirty="0" smtClean="0"/>
              <a:t>.</a:t>
            </a:r>
            <a:endParaRPr lang="en-US" altLang="en-US" dirty="0"/>
          </a:p>
        </p:txBody>
      </p:sp>
    </p:spTree>
    <p:extLst>
      <p:ext uri="{BB962C8B-B14F-4D97-AF65-F5344CB8AC3E}">
        <p14:creationId xmlns:p14="http://schemas.microsoft.com/office/powerpoint/2010/main" val="11957315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F134F97-DF3F-468E-96F2-BA43518B6002}" type="slidenum">
              <a:rPr lang="en-US" altLang="en-US">
                <a:solidFill>
                  <a:srgbClr val="000000"/>
                </a:solidFill>
              </a:rPr>
              <a:pPr/>
              <a:t>18</a:t>
            </a:fld>
            <a:endParaRPr lang="en-US" altLang="en-US">
              <a:solidFill>
                <a:srgbClr val="000000"/>
              </a:solidFill>
            </a:endParaRPr>
          </a:p>
        </p:txBody>
      </p:sp>
      <p:sp>
        <p:nvSpPr>
          <p:cNvPr id="61442" name="Rectangle 2"/>
          <p:cNvSpPr>
            <a:spLocks noGrp="1" noChangeArrowheads="1"/>
          </p:cNvSpPr>
          <p:nvPr>
            <p:ph type="title"/>
          </p:nvPr>
        </p:nvSpPr>
        <p:spPr/>
        <p:txBody>
          <a:bodyPr/>
          <a:lstStyle/>
          <a:p>
            <a:r>
              <a:rPr lang="en-US" altLang="en-US"/>
              <a:t>Separation of Powers</a:t>
            </a:r>
          </a:p>
        </p:txBody>
      </p:sp>
      <p:sp>
        <p:nvSpPr>
          <p:cNvPr id="61443" name="Rectangle 3"/>
          <p:cNvSpPr>
            <a:spLocks noGrp="1" noChangeArrowheads="1"/>
          </p:cNvSpPr>
          <p:nvPr>
            <p:ph type="body" idx="1"/>
          </p:nvPr>
        </p:nvSpPr>
        <p:spPr/>
        <p:txBody>
          <a:bodyPr/>
          <a:lstStyle/>
          <a:p>
            <a:r>
              <a:rPr lang="en-US" altLang="en-US"/>
              <a:t>Unlike most parliamentary democracies</a:t>
            </a:r>
          </a:p>
          <a:p>
            <a:r>
              <a:rPr lang="en-US" altLang="en-US"/>
              <a:t>Majority power votes the prime minister and cabinet</a:t>
            </a:r>
          </a:p>
          <a:p>
            <a:r>
              <a:rPr lang="en-US" altLang="en-US"/>
              <a:t>Courts often separate</a:t>
            </a:r>
          </a:p>
          <a:p>
            <a:r>
              <a:rPr lang="en-US" altLang="en-US"/>
              <a:t>But often can final appeal back to the parliament</a:t>
            </a:r>
          </a:p>
        </p:txBody>
      </p:sp>
    </p:spTree>
    <p:extLst>
      <p:ext uri="{BB962C8B-B14F-4D97-AF65-F5344CB8AC3E}">
        <p14:creationId xmlns:p14="http://schemas.microsoft.com/office/powerpoint/2010/main" val="30391878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D7BB855-7732-4F64-8159-15A57CB66BE1}" type="slidenum">
              <a:rPr lang="en-US" altLang="en-US">
                <a:solidFill>
                  <a:srgbClr val="000000"/>
                </a:solidFill>
              </a:rPr>
              <a:pPr/>
              <a:t>19</a:t>
            </a:fld>
            <a:endParaRPr lang="en-US" altLang="en-US">
              <a:solidFill>
                <a:srgbClr val="000000"/>
              </a:solidFill>
            </a:endParaRPr>
          </a:p>
        </p:txBody>
      </p:sp>
      <p:sp>
        <p:nvSpPr>
          <p:cNvPr id="62466" name="Rectangle 2"/>
          <p:cNvSpPr>
            <a:spLocks noGrp="1" noChangeArrowheads="1"/>
          </p:cNvSpPr>
          <p:nvPr>
            <p:ph type="title"/>
          </p:nvPr>
        </p:nvSpPr>
        <p:spPr/>
        <p:txBody>
          <a:bodyPr/>
          <a:lstStyle/>
          <a:p>
            <a:endParaRPr lang="en-US" altLang="en-US"/>
          </a:p>
        </p:txBody>
      </p:sp>
      <p:sp>
        <p:nvSpPr>
          <p:cNvPr id="62467" name="Rectangle 3"/>
          <p:cNvSpPr>
            <a:spLocks noGrp="1" noChangeArrowheads="1"/>
          </p:cNvSpPr>
          <p:nvPr>
            <p:ph type="body" idx="1"/>
          </p:nvPr>
        </p:nvSpPr>
        <p:spPr/>
        <p:txBody>
          <a:bodyPr/>
          <a:lstStyle/>
          <a:p>
            <a:r>
              <a:rPr lang="en-US" altLang="en-US"/>
              <a:t>The congress makes the laws, </a:t>
            </a:r>
          </a:p>
          <a:p>
            <a:r>
              <a:rPr lang="en-US" altLang="en-US"/>
              <a:t>The executive enforces the laws, and the </a:t>
            </a:r>
          </a:p>
          <a:p>
            <a:r>
              <a:rPr lang="en-US" altLang="en-US"/>
              <a:t>Courts interpret the laws. </a:t>
            </a:r>
          </a:p>
          <a:p>
            <a:r>
              <a:rPr lang="en-US" altLang="en-US"/>
              <a:t>Most states have similar constitutions and division of government into branches. </a:t>
            </a:r>
          </a:p>
        </p:txBody>
      </p:sp>
    </p:spTree>
    <p:extLst>
      <p:ext uri="{BB962C8B-B14F-4D97-AF65-F5344CB8AC3E}">
        <p14:creationId xmlns:p14="http://schemas.microsoft.com/office/powerpoint/2010/main" val="3376790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28"/>
          <p:cNvSpPr>
            <a:spLocks noGrp="1" noChangeArrowheads="1"/>
          </p:cNvSpPr>
          <p:nvPr>
            <p:ph type="title"/>
          </p:nvPr>
        </p:nvSpPr>
        <p:spPr/>
        <p:txBody>
          <a:bodyPr/>
          <a:lstStyle/>
          <a:p>
            <a:r>
              <a:rPr lang="en-US" altLang="en-US" smtClean="0"/>
              <a:t>Class 1</a:t>
            </a:r>
          </a:p>
        </p:txBody>
      </p:sp>
      <p:sp>
        <p:nvSpPr>
          <p:cNvPr id="3075" name="Content Placeholder 1"/>
          <p:cNvSpPr>
            <a:spLocks noGrp="1"/>
          </p:cNvSpPr>
          <p:nvPr>
            <p:ph idx="1"/>
          </p:nvPr>
        </p:nvSpPr>
        <p:spPr/>
        <p:txBody>
          <a:bodyPr/>
          <a:lstStyle/>
          <a:p>
            <a:r>
              <a:rPr lang="en-US" altLang="en-US" smtClean="0"/>
              <a:t>Administrative Items</a:t>
            </a:r>
          </a:p>
          <a:p>
            <a:r>
              <a:rPr lang="en-US" altLang="en-US" smtClean="0"/>
              <a:t>Projects and Permits</a:t>
            </a:r>
          </a:p>
          <a:p>
            <a:r>
              <a:rPr lang="en-US" altLang="en-US" smtClean="0"/>
              <a:t>Project Management and Permits</a:t>
            </a:r>
          </a:p>
          <a:p>
            <a:r>
              <a:rPr lang="en-US" altLang="en-US" smtClean="0"/>
              <a:t>Legal basis of permits and regulations</a:t>
            </a:r>
          </a:p>
          <a:p>
            <a:r>
              <a:rPr lang="en-US" altLang="en-US" smtClean="0"/>
              <a:t>Agencies responsible</a:t>
            </a:r>
          </a:p>
          <a:p>
            <a:r>
              <a:rPr lang="en-US" altLang="en-US" smtClean="0"/>
              <a:t>Look at permit in terms of management</a:t>
            </a:r>
          </a:p>
          <a:p>
            <a:pPr lvl="1"/>
            <a:r>
              <a:rPr lang="en-US" altLang="en-US" smtClean="0"/>
              <a:t>Dewatering</a:t>
            </a:r>
          </a:p>
          <a:p>
            <a:endParaRPr lang="en-US" altLang="en-US" smtClean="0"/>
          </a:p>
          <a:p>
            <a:endParaRPr lang="en-US" altLang="en-US" smtClean="0"/>
          </a:p>
        </p:txBody>
      </p:sp>
    </p:spTree>
    <p:extLst>
      <p:ext uri="{BB962C8B-B14F-4D97-AF65-F5344CB8AC3E}">
        <p14:creationId xmlns:p14="http://schemas.microsoft.com/office/powerpoint/2010/main" val="38140309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3"/>
          <p:cNvSpPr>
            <a:spLocks noGrp="1"/>
          </p:cNvSpPr>
          <p:nvPr>
            <p:ph type="sldNum" sz="quarter" idx="12"/>
          </p:nvPr>
        </p:nvSpPr>
        <p:spPr/>
        <p:txBody>
          <a:bodyPr/>
          <a:lstStyle/>
          <a:p>
            <a:fld id="{771C2150-4DDD-417D-999F-A3819B5EB47D}" type="slidenum">
              <a:rPr lang="en-US" altLang="en-US">
                <a:solidFill>
                  <a:srgbClr val="000000"/>
                </a:solidFill>
              </a:rPr>
              <a:pPr/>
              <a:t>20</a:t>
            </a:fld>
            <a:endParaRPr lang="en-US" altLang="en-US">
              <a:solidFill>
                <a:srgbClr val="000000"/>
              </a:solidFill>
            </a:endParaRPr>
          </a:p>
        </p:txBody>
      </p:sp>
      <p:sp>
        <p:nvSpPr>
          <p:cNvPr id="10243" name="Text Box 3"/>
          <p:cNvSpPr txBox="1">
            <a:spLocks noChangeArrowheads="1"/>
          </p:cNvSpPr>
          <p:nvPr/>
        </p:nvSpPr>
        <p:spPr bwMode="auto">
          <a:xfrm>
            <a:off x="2286000" y="762000"/>
            <a:ext cx="4267200" cy="657225"/>
          </a:xfrm>
          <a:prstGeom prst="rect">
            <a:avLst/>
          </a:prstGeom>
          <a:noFill/>
          <a:ln w="158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US" altLang="en-US" sz="3600" smtClean="0">
                <a:solidFill>
                  <a:srgbClr val="000000"/>
                </a:solidFill>
              </a:rPr>
              <a:t>CONSTITUTION</a:t>
            </a:r>
            <a:endParaRPr lang="en-US" altLang="en-US" sz="2400" smtClean="0">
              <a:solidFill>
                <a:srgbClr val="000000"/>
              </a:solidFill>
            </a:endParaRPr>
          </a:p>
        </p:txBody>
      </p:sp>
      <p:sp>
        <p:nvSpPr>
          <p:cNvPr id="10244" name="Text Box 4"/>
          <p:cNvSpPr txBox="1">
            <a:spLocks noChangeArrowheads="1"/>
          </p:cNvSpPr>
          <p:nvPr/>
        </p:nvSpPr>
        <p:spPr bwMode="auto">
          <a:xfrm>
            <a:off x="1066800" y="2209800"/>
            <a:ext cx="3505200" cy="657225"/>
          </a:xfrm>
          <a:prstGeom prst="rect">
            <a:avLst/>
          </a:prstGeom>
          <a:noFill/>
          <a:ln w="158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US" altLang="en-US" sz="3600" smtClean="0">
                <a:solidFill>
                  <a:srgbClr val="000000"/>
                </a:solidFill>
              </a:rPr>
              <a:t>STATUTES</a:t>
            </a:r>
            <a:endParaRPr lang="en-US" altLang="en-US" sz="2400" smtClean="0">
              <a:solidFill>
                <a:srgbClr val="000000"/>
              </a:solidFill>
            </a:endParaRPr>
          </a:p>
        </p:txBody>
      </p:sp>
      <p:sp>
        <p:nvSpPr>
          <p:cNvPr id="10245" name="Text Box 5"/>
          <p:cNvSpPr txBox="1">
            <a:spLocks noChangeArrowheads="1"/>
          </p:cNvSpPr>
          <p:nvPr/>
        </p:nvSpPr>
        <p:spPr bwMode="auto">
          <a:xfrm>
            <a:off x="1066800" y="3733800"/>
            <a:ext cx="3505200" cy="657225"/>
          </a:xfrm>
          <a:prstGeom prst="rect">
            <a:avLst/>
          </a:prstGeom>
          <a:noFill/>
          <a:ln w="158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US" altLang="en-US" sz="3600" smtClean="0">
                <a:solidFill>
                  <a:srgbClr val="000000"/>
                </a:solidFill>
              </a:rPr>
              <a:t>REGULATIONS</a:t>
            </a:r>
            <a:endParaRPr lang="en-US" altLang="en-US" sz="2400" smtClean="0">
              <a:solidFill>
                <a:srgbClr val="000000"/>
              </a:solidFill>
            </a:endParaRPr>
          </a:p>
        </p:txBody>
      </p:sp>
      <p:sp>
        <p:nvSpPr>
          <p:cNvPr id="10246" name="Line 6"/>
          <p:cNvSpPr>
            <a:spLocks noChangeShapeType="1"/>
          </p:cNvSpPr>
          <p:nvPr/>
        </p:nvSpPr>
        <p:spPr bwMode="auto">
          <a:xfrm>
            <a:off x="2743200" y="1447800"/>
            <a:ext cx="0" cy="762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b="1" i="1" smtClean="0">
              <a:solidFill>
                <a:srgbClr val="000000"/>
              </a:solidFill>
            </a:endParaRPr>
          </a:p>
        </p:txBody>
      </p:sp>
      <p:sp>
        <p:nvSpPr>
          <p:cNvPr id="10247" name="Line 7"/>
          <p:cNvSpPr>
            <a:spLocks noChangeShapeType="1"/>
          </p:cNvSpPr>
          <p:nvPr/>
        </p:nvSpPr>
        <p:spPr bwMode="auto">
          <a:xfrm>
            <a:off x="2743200" y="2895600"/>
            <a:ext cx="0" cy="838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b="1" i="1" smtClean="0">
              <a:solidFill>
                <a:srgbClr val="000000"/>
              </a:solidFill>
            </a:endParaRPr>
          </a:p>
        </p:txBody>
      </p:sp>
      <p:sp>
        <p:nvSpPr>
          <p:cNvPr id="10252" name="Text Box 12"/>
          <p:cNvSpPr txBox="1">
            <a:spLocks noChangeArrowheads="1"/>
          </p:cNvSpPr>
          <p:nvPr/>
        </p:nvSpPr>
        <p:spPr bwMode="auto">
          <a:xfrm>
            <a:off x="5181600" y="2209800"/>
            <a:ext cx="3505200" cy="657225"/>
          </a:xfrm>
          <a:prstGeom prst="rect">
            <a:avLst/>
          </a:prstGeom>
          <a:noFill/>
          <a:ln w="158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US" altLang="en-US" sz="3600" smtClean="0">
                <a:solidFill>
                  <a:srgbClr val="000000"/>
                </a:solidFill>
              </a:rPr>
              <a:t>COURTS</a:t>
            </a:r>
            <a:endParaRPr lang="en-US" altLang="en-US" sz="2400" smtClean="0">
              <a:solidFill>
                <a:srgbClr val="000000"/>
              </a:solidFill>
            </a:endParaRPr>
          </a:p>
        </p:txBody>
      </p:sp>
      <p:sp>
        <p:nvSpPr>
          <p:cNvPr id="10253" name="Text Box 13"/>
          <p:cNvSpPr txBox="1">
            <a:spLocks noChangeArrowheads="1"/>
          </p:cNvSpPr>
          <p:nvPr/>
        </p:nvSpPr>
        <p:spPr bwMode="auto">
          <a:xfrm>
            <a:off x="5105400" y="3733800"/>
            <a:ext cx="3505200" cy="657225"/>
          </a:xfrm>
          <a:prstGeom prst="rect">
            <a:avLst/>
          </a:prstGeom>
          <a:noFill/>
          <a:ln w="158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US" altLang="en-US" sz="3600" smtClean="0">
                <a:solidFill>
                  <a:srgbClr val="000000"/>
                </a:solidFill>
              </a:rPr>
              <a:t>COMMON LAW</a:t>
            </a:r>
            <a:endParaRPr lang="en-US" altLang="en-US" sz="2400" smtClean="0">
              <a:solidFill>
                <a:srgbClr val="000000"/>
              </a:solidFill>
            </a:endParaRPr>
          </a:p>
        </p:txBody>
      </p:sp>
      <p:sp>
        <p:nvSpPr>
          <p:cNvPr id="10254" name="Line 14"/>
          <p:cNvSpPr>
            <a:spLocks noChangeShapeType="1"/>
          </p:cNvSpPr>
          <p:nvPr/>
        </p:nvSpPr>
        <p:spPr bwMode="auto">
          <a:xfrm>
            <a:off x="6781800" y="2895600"/>
            <a:ext cx="0" cy="838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b="1" i="1" smtClean="0">
              <a:solidFill>
                <a:srgbClr val="000000"/>
              </a:solidFill>
            </a:endParaRPr>
          </a:p>
        </p:txBody>
      </p:sp>
      <p:sp>
        <p:nvSpPr>
          <p:cNvPr id="10256" name="Line 16"/>
          <p:cNvSpPr>
            <a:spLocks noChangeShapeType="1"/>
          </p:cNvSpPr>
          <p:nvPr/>
        </p:nvSpPr>
        <p:spPr bwMode="auto">
          <a:xfrm>
            <a:off x="4572000" y="2514600"/>
            <a:ext cx="609600" cy="0"/>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b="1" i="1" smtClean="0">
              <a:solidFill>
                <a:srgbClr val="000000"/>
              </a:solidFill>
            </a:endParaRPr>
          </a:p>
        </p:txBody>
      </p:sp>
      <p:sp>
        <p:nvSpPr>
          <p:cNvPr id="10257" name="Line 17"/>
          <p:cNvSpPr>
            <a:spLocks noChangeShapeType="1"/>
          </p:cNvSpPr>
          <p:nvPr/>
        </p:nvSpPr>
        <p:spPr bwMode="auto">
          <a:xfrm flipV="1">
            <a:off x="4572000" y="2895600"/>
            <a:ext cx="609600" cy="838200"/>
          </a:xfrm>
          <a:prstGeom prst="line">
            <a:avLst/>
          </a:prstGeom>
          <a:noFill/>
          <a:ln w="571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b="1" i="1" smtClean="0">
              <a:solidFill>
                <a:srgbClr val="000000"/>
              </a:solidFill>
            </a:endParaRPr>
          </a:p>
        </p:txBody>
      </p:sp>
      <p:sp>
        <p:nvSpPr>
          <p:cNvPr id="10258" name="Line 18"/>
          <p:cNvSpPr>
            <a:spLocks noChangeShapeType="1"/>
          </p:cNvSpPr>
          <p:nvPr/>
        </p:nvSpPr>
        <p:spPr bwMode="auto">
          <a:xfrm>
            <a:off x="6096000" y="1447800"/>
            <a:ext cx="0" cy="762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b="1" i="1" smtClean="0">
              <a:solidFill>
                <a:srgbClr val="000000"/>
              </a:solidFill>
            </a:endParaRPr>
          </a:p>
        </p:txBody>
      </p:sp>
    </p:spTree>
    <p:extLst>
      <p:ext uri="{BB962C8B-B14F-4D97-AF65-F5344CB8AC3E}">
        <p14:creationId xmlns:p14="http://schemas.microsoft.com/office/powerpoint/2010/main" val="36628973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93C50CF-797B-4948-A503-D0D8E1D6B122}" type="slidenum">
              <a:rPr lang="en-US" altLang="en-US">
                <a:solidFill>
                  <a:srgbClr val="000000"/>
                </a:solidFill>
              </a:rPr>
              <a:pPr/>
              <a:t>21</a:t>
            </a:fld>
            <a:endParaRPr lang="en-US" altLang="en-US">
              <a:solidFill>
                <a:srgbClr val="000000"/>
              </a:solidFill>
            </a:endParaRPr>
          </a:p>
        </p:txBody>
      </p:sp>
      <p:sp>
        <p:nvSpPr>
          <p:cNvPr id="78850" name="Rectangle 2"/>
          <p:cNvSpPr>
            <a:spLocks noGrp="1" noChangeArrowheads="1"/>
          </p:cNvSpPr>
          <p:nvPr>
            <p:ph type="title"/>
          </p:nvPr>
        </p:nvSpPr>
        <p:spPr/>
        <p:txBody>
          <a:bodyPr/>
          <a:lstStyle/>
          <a:p>
            <a:r>
              <a:rPr lang="en-US" altLang="en-US"/>
              <a:t>Executive as Source of Laws</a:t>
            </a:r>
          </a:p>
        </p:txBody>
      </p:sp>
      <p:sp>
        <p:nvSpPr>
          <p:cNvPr id="78851" name="Rectangle 3"/>
          <p:cNvSpPr>
            <a:spLocks noGrp="1" noChangeArrowheads="1"/>
          </p:cNvSpPr>
          <p:nvPr>
            <p:ph type="body" idx="1"/>
          </p:nvPr>
        </p:nvSpPr>
        <p:spPr/>
        <p:txBody>
          <a:bodyPr/>
          <a:lstStyle/>
          <a:p>
            <a:r>
              <a:rPr lang="en-US" altLang="en-US"/>
              <a:t>President makes treaties</a:t>
            </a:r>
          </a:p>
          <a:p>
            <a:pPr lvl="1"/>
            <a:r>
              <a:rPr lang="en-US" altLang="en-US"/>
              <a:t>Subject to “advice and consent” of senate</a:t>
            </a:r>
          </a:p>
          <a:p>
            <a:r>
              <a:rPr lang="en-US" altLang="en-US"/>
              <a:t>Treaty supercedes state law</a:t>
            </a:r>
          </a:p>
          <a:p>
            <a:r>
              <a:rPr lang="en-US" altLang="en-US"/>
              <a:t>Kyoto Treaty</a:t>
            </a:r>
          </a:p>
          <a:p>
            <a:pPr lvl="1"/>
            <a:r>
              <a:rPr lang="en-US" altLang="en-US"/>
              <a:t>Greenhouse gases</a:t>
            </a:r>
          </a:p>
          <a:p>
            <a:pPr lvl="1"/>
            <a:r>
              <a:rPr lang="en-US" altLang="en-US"/>
              <a:t>Clinton signed by did not present to senate</a:t>
            </a:r>
          </a:p>
          <a:p>
            <a:pPr lvl="1"/>
            <a:r>
              <a:rPr lang="en-US" altLang="en-US"/>
              <a:t>Bush will not present</a:t>
            </a:r>
          </a:p>
          <a:p>
            <a:pPr lvl="1"/>
            <a:endParaRPr lang="en-US" altLang="en-US"/>
          </a:p>
        </p:txBody>
      </p:sp>
    </p:spTree>
    <p:extLst>
      <p:ext uri="{BB962C8B-B14F-4D97-AF65-F5344CB8AC3E}">
        <p14:creationId xmlns:p14="http://schemas.microsoft.com/office/powerpoint/2010/main" val="11860780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22C2330-7F10-4259-9B80-C46422788AFB}" type="slidenum">
              <a:rPr lang="en-US" altLang="en-US">
                <a:solidFill>
                  <a:srgbClr val="000000"/>
                </a:solidFill>
              </a:rPr>
              <a:pPr/>
              <a:t>22</a:t>
            </a:fld>
            <a:endParaRPr lang="en-US" altLang="en-US">
              <a:solidFill>
                <a:srgbClr val="000000"/>
              </a:solidFill>
            </a:endParaRPr>
          </a:p>
        </p:txBody>
      </p:sp>
      <p:sp>
        <p:nvSpPr>
          <p:cNvPr id="79874" name="Rectangle 2"/>
          <p:cNvSpPr>
            <a:spLocks noGrp="1" noChangeArrowheads="1"/>
          </p:cNvSpPr>
          <p:nvPr>
            <p:ph type="title"/>
          </p:nvPr>
        </p:nvSpPr>
        <p:spPr/>
        <p:txBody>
          <a:bodyPr/>
          <a:lstStyle/>
          <a:p>
            <a:r>
              <a:rPr lang="en-US" altLang="en-US"/>
              <a:t>Executive Orders</a:t>
            </a:r>
          </a:p>
        </p:txBody>
      </p:sp>
      <p:sp>
        <p:nvSpPr>
          <p:cNvPr id="79875" name="Rectangle 3"/>
          <p:cNvSpPr>
            <a:spLocks noGrp="1" noChangeArrowheads="1"/>
          </p:cNvSpPr>
          <p:nvPr>
            <p:ph type="body" idx="1"/>
          </p:nvPr>
        </p:nvSpPr>
        <p:spPr/>
        <p:txBody>
          <a:bodyPr/>
          <a:lstStyle/>
          <a:p>
            <a:r>
              <a:rPr lang="en-US" altLang="en-US" dirty="0"/>
              <a:t>Directly bind only the Executive Branch</a:t>
            </a:r>
          </a:p>
          <a:p>
            <a:pPr lvl="1"/>
            <a:r>
              <a:rPr lang="en-US" altLang="en-US" dirty="0"/>
              <a:t>Order military to reduce waste</a:t>
            </a:r>
          </a:p>
          <a:p>
            <a:r>
              <a:rPr lang="en-US" altLang="en-US" dirty="0"/>
              <a:t>May indirectly influence industry</a:t>
            </a:r>
          </a:p>
          <a:p>
            <a:pPr lvl="1"/>
            <a:r>
              <a:rPr lang="en-US" altLang="en-US" dirty="0"/>
              <a:t>Can’t get a military contract unless they agree to conform.</a:t>
            </a:r>
          </a:p>
          <a:p>
            <a:pPr marL="0" indent="0">
              <a:buNone/>
            </a:pPr>
            <a:r>
              <a:rPr lang="en-US" altLang="en-US" dirty="0" smtClean="0"/>
              <a:t>.</a:t>
            </a:r>
            <a:endParaRPr lang="en-US" altLang="en-US" dirty="0"/>
          </a:p>
        </p:txBody>
      </p:sp>
    </p:spTree>
    <p:extLst>
      <p:ext uri="{BB962C8B-B14F-4D97-AF65-F5344CB8AC3E}">
        <p14:creationId xmlns:p14="http://schemas.microsoft.com/office/powerpoint/2010/main" val="20421035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1B7D2E13-68F5-44AF-9028-131C1313F6A6}" type="slidenum">
              <a:rPr lang="en-US" altLang="en-US">
                <a:solidFill>
                  <a:srgbClr val="000000"/>
                </a:solidFill>
              </a:rPr>
              <a:pPr/>
              <a:t>23</a:t>
            </a:fld>
            <a:endParaRPr lang="en-US" altLang="en-US">
              <a:solidFill>
                <a:srgbClr val="000000"/>
              </a:solidFill>
            </a:endParaRPr>
          </a:p>
        </p:txBody>
      </p:sp>
      <p:sp>
        <p:nvSpPr>
          <p:cNvPr id="80898" name="Rectangle 2"/>
          <p:cNvSpPr>
            <a:spLocks noGrp="1" noChangeArrowheads="1"/>
          </p:cNvSpPr>
          <p:nvPr>
            <p:ph type="title"/>
          </p:nvPr>
        </p:nvSpPr>
        <p:spPr/>
        <p:txBody>
          <a:bodyPr/>
          <a:lstStyle/>
          <a:p>
            <a:r>
              <a:rPr lang="en-US" altLang="en-US"/>
              <a:t>Agencies as source of law</a:t>
            </a:r>
          </a:p>
        </p:txBody>
      </p:sp>
      <p:sp>
        <p:nvSpPr>
          <p:cNvPr id="808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774487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2"/>
          </p:nvPr>
        </p:nvSpPr>
        <p:spPr/>
        <p:txBody>
          <a:bodyPr/>
          <a:lstStyle/>
          <a:p>
            <a:fld id="{189DFDFC-BFC6-4ECD-AB9D-207BEFD898EB}" type="slidenum">
              <a:rPr lang="en-US" altLang="en-US">
                <a:solidFill>
                  <a:srgbClr val="000000"/>
                </a:solidFill>
              </a:rPr>
              <a:pPr/>
              <a:t>24</a:t>
            </a:fld>
            <a:endParaRPr lang="en-US" altLang="en-US">
              <a:solidFill>
                <a:srgbClr val="000000"/>
              </a:solidFill>
            </a:endParaRPr>
          </a:p>
        </p:txBody>
      </p:sp>
      <p:sp>
        <p:nvSpPr>
          <p:cNvPr id="82946" name="Text Box 2050"/>
          <p:cNvSpPr txBox="1">
            <a:spLocks noChangeArrowheads="1"/>
          </p:cNvSpPr>
          <p:nvPr/>
        </p:nvSpPr>
        <p:spPr bwMode="auto">
          <a:xfrm>
            <a:off x="2286000" y="762000"/>
            <a:ext cx="4267200" cy="657225"/>
          </a:xfrm>
          <a:prstGeom prst="rect">
            <a:avLst/>
          </a:prstGeom>
          <a:noFill/>
          <a:ln w="158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US" altLang="en-US" sz="3600" smtClean="0">
                <a:solidFill>
                  <a:srgbClr val="000000"/>
                </a:solidFill>
              </a:rPr>
              <a:t>CONSTITUTION</a:t>
            </a:r>
            <a:endParaRPr lang="en-US" altLang="en-US" sz="2400" smtClean="0">
              <a:solidFill>
                <a:srgbClr val="000000"/>
              </a:solidFill>
            </a:endParaRPr>
          </a:p>
        </p:txBody>
      </p:sp>
      <p:sp>
        <p:nvSpPr>
          <p:cNvPr id="82947" name="Text Box 2051"/>
          <p:cNvSpPr txBox="1">
            <a:spLocks noChangeArrowheads="1"/>
          </p:cNvSpPr>
          <p:nvPr/>
        </p:nvSpPr>
        <p:spPr bwMode="auto">
          <a:xfrm>
            <a:off x="2362200" y="2209800"/>
            <a:ext cx="4267200" cy="657225"/>
          </a:xfrm>
          <a:prstGeom prst="rect">
            <a:avLst/>
          </a:prstGeom>
          <a:noFill/>
          <a:ln w="158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US" altLang="en-US" sz="3600" smtClean="0">
                <a:solidFill>
                  <a:srgbClr val="000000"/>
                </a:solidFill>
              </a:rPr>
              <a:t>STATUTES</a:t>
            </a:r>
            <a:endParaRPr lang="en-US" altLang="en-US" sz="2400" smtClean="0">
              <a:solidFill>
                <a:srgbClr val="000000"/>
              </a:solidFill>
            </a:endParaRPr>
          </a:p>
        </p:txBody>
      </p:sp>
      <p:sp>
        <p:nvSpPr>
          <p:cNvPr id="82948" name="Text Box 2052"/>
          <p:cNvSpPr txBox="1">
            <a:spLocks noChangeArrowheads="1"/>
          </p:cNvSpPr>
          <p:nvPr/>
        </p:nvSpPr>
        <p:spPr bwMode="auto">
          <a:xfrm>
            <a:off x="2286000" y="3733800"/>
            <a:ext cx="4267200" cy="657225"/>
          </a:xfrm>
          <a:prstGeom prst="rect">
            <a:avLst/>
          </a:prstGeom>
          <a:noFill/>
          <a:ln w="158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US" altLang="en-US" sz="3600" smtClean="0">
                <a:solidFill>
                  <a:srgbClr val="000000"/>
                </a:solidFill>
              </a:rPr>
              <a:t>REGULATIONS</a:t>
            </a:r>
            <a:endParaRPr lang="en-US" altLang="en-US" sz="2400" smtClean="0">
              <a:solidFill>
                <a:srgbClr val="000000"/>
              </a:solidFill>
            </a:endParaRPr>
          </a:p>
        </p:txBody>
      </p:sp>
      <p:sp>
        <p:nvSpPr>
          <p:cNvPr id="82949" name="Line 2053"/>
          <p:cNvSpPr>
            <a:spLocks noChangeShapeType="1"/>
          </p:cNvSpPr>
          <p:nvPr/>
        </p:nvSpPr>
        <p:spPr bwMode="auto">
          <a:xfrm>
            <a:off x="4419600" y="1447800"/>
            <a:ext cx="0" cy="762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b="1" i="1" smtClean="0">
              <a:solidFill>
                <a:srgbClr val="000000"/>
              </a:solidFill>
            </a:endParaRPr>
          </a:p>
        </p:txBody>
      </p:sp>
      <p:sp>
        <p:nvSpPr>
          <p:cNvPr id="82950" name="Line 2054"/>
          <p:cNvSpPr>
            <a:spLocks noChangeShapeType="1"/>
          </p:cNvSpPr>
          <p:nvPr/>
        </p:nvSpPr>
        <p:spPr bwMode="auto">
          <a:xfrm>
            <a:off x="4419600" y="2895600"/>
            <a:ext cx="0" cy="838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b="1" i="1" smtClean="0">
              <a:solidFill>
                <a:srgbClr val="000000"/>
              </a:solidFill>
            </a:endParaRPr>
          </a:p>
        </p:txBody>
      </p:sp>
    </p:spTree>
    <p:extLst>
      <p:ext uri="{BB962C8B-B14F-4D97-AF65-F5344CB8AC3E}">
        <p14:creationId xmlns:p14="http://schemas.microsoft.com/office/powerpoint/2010/main" val="28820922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31FAA8F-0096-4050-83D0-331B1B84EE12}" type="slidenum">
              <a:rPr lang="en-US" altLang="en-US">
                <a:solidFill>
                  <a:srgbClr val="000000"/>
                </a:solidFill>
              </a:rPr>
              <a:pPr/>
              <a:t>25</a:t>
            </a:fld>
            <a:endParaRPr lang="en-US" altLang="en-US">
              <a:solidFill>
                <a:srgbClr val="000000"/>
              </a:solidFill>
            </a:endParaRPr>
          </a:p>
        </p:txBody>
      </p:sp>
      <p:sp>
        <p:nvSpPr>
          <p:cNvPr id="84994" name="Rectangle 2"/>
          <p:cNvSpPr>
            <a:spLocks noGrp="1" noChangeArrowheads="1"/>
          </p:cNvSpPr>
          <p:nvPr>
            <p:ph type="title"/>
          </p:nvPr>
        </p:nvSpPr>
        <p:spPr/>
        <p:txBody>
          <a:bodyPr/>
          <a:lstStyle/>
          <a:p>
            <a:r>
              <a:rPr lang="en-US" altLang="en-US"/>
              <a:t>Regulations</a:t>
            </a:r>
          </a:p>
        </p:txBody>
      </p:sp>
      <p:sp>
        <p:nvSpPr>
          <p:cNvPr id="84995" name="Rectangle 3"/>
          <p:cNvSpPr>
            <a:spLocks noGrp="1" noChangeArrowheads="1"/>
          </p:cNvSpPr>
          <p:nvPr>
            <p:ph type="body" idx="1"/>
          </p:nvPr>
        </p:nvSpPr>
        <p:spPr/>
        <p:txBody>
          <a:bodyPr/>
          <a:lstStyle/>
          <a:p>
            <a:r>
              <a:rPr lang="en-US" altLang="en-US" dirty="0"/>
              <a:t>The Congress delegates to an agency (in the Executive Branch) the authority to make certain laws.</a:t>
            </a:r>
          </a:p>
          <a:p>
            <a:r>
              <a:rPr lang="en-US" altLang="en-US" dirty="0"/>
              <a:t>Often those requiring technical details</a:t>
            </a:r>
          </a:p>
          <a:p>
            <a:r>
              <a:rPr lang="en-US" altLang="en-US" dirty="0"/>
              <a:t>According to certain </a:t>
            </a:r>
            <a:r>
              <a:rPr lang="en-US" altLang="en-US" dirty="0" smtClean="0"/>
              <a:t>procedures – the Administrative Procedures Act (APA)</a:t>
            </a:r>
            <a:endParaRPr lang="en-US" altLang="en-US" dirty="0"/>
          </a:p>
        </p:txBody>
      </p:sp>
    </p:spTree>
    <p:extLst>
      <p:ext uri="{BB962C8B-B14F-4D97-AF65-F5344CB8AC3E}">
        <p14:creationId xmlns:p14="http://schemas.microsoft.com/office/powerpoint/2010/main" val="40720236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1169E02-3A7E-4BC2-A1D2-A87C78F43325}" type="slidenum">
              <a:rPr lang="en-US" altLang="en-US">
                <a:solidFill>
                  <a:srgbClr val="000000"/>
                </a:solidFill>
              </a:rPr>
              <a:pPr/>
              <a:t>26</a:t>
            </a:fld>
            <a:endParaRPr lang="en-US" altLang="en-US">
              <a:solidFill>
                <a:srgbClr val="000000"/>
              </a:solidFill>
            </a:endParaRPr>
          </a:p>
        </p:txBody>
      </p:sp>
      <p:sp>
        <p:nvSpPr>
          <p:cNvPr id="14338" name="Rectangle 2"/>
          <p:cNvSpPr>
            <a:spLocks noGrp="1" noChangeArrowheads="1"/>
          </p:cNvSpPr>
          <p:nvPr>
            <p:ph type="title"/>
          </p:nvPr>
        </p:nvSpPr>
        <p:spPr/>
        <p:txBody>
          <a:bodyPr/>
          <a:lstStyle/>
          <a:p>
            <a:r>
              <a:rPr lang="en-US" altLang="en-US"/>
              <a:t>Law could also be divided</a:t>
            </a:r>
          </a:p>
        </p:txBody>
      </p:sp>
      <p:sp>
        <p:nvSpPr>
          <p:cNvPr id="14339" name="Rectangle 3"/>
          <p:cNvSpPr>
            <a:spLocks noGrp="1" noChangeArrowheads="1"/>
          </p:cNvSpPr>
          <p:nvPr>
            <p:ph type="body" idx="1"/>
          </p:nvPr>
        </p:nvSpPr>
        <p:spPr/>
        <p:txBody>
          <a:bodyPr/>
          <a:lstStyle/>
          <a:p>
            <a:r>
              <a:rPr lang="en-US" altLang="en-US"/>
              <a:t>Criminal </a:t>
            </a:r>
          </a:p>
          <a:p>
            <a:pPr lvl="1"/>
            <a:r>
              <a:rPr lang="en-US" altLang="en-US"/>
              <a:t>Regulates behavior of individuals between themselves </a:t>
            </a:r>
          </a:p>
          <a:p>
            <a:pPr lvl="1"/>
            <a:r>
              <a:rPr lang="en-US" altLang="en-US"/>
              <a:t>Prohibit wrongs against state or society</a:t>
            </a:r>
          </a:p>
          <a:p>
            <a:pPr lvl="1"/>
            <a:r>
              <a:rPr lang="en-US" altLang="en-US"/>
              <a:t>Murder, rape, arson</a:t>
            </a:r>
          </a:p>
          <a:p>
            <a:pPr lvl="1"/>
            <a:r>
              <a:rPr lang="en-US" altLang="en-US"/>
              <a:t>Purpose of law is to punish offenders and deter them</a:t>
            </a:r>
          </a:p>
        </p:txBody>
      </p:sp>
    </p:spTree>
    <p:extLst>
      <p:ext uri="{BB962C8B-B14F-4D97-AF65-F5344CB8AC3E}">
        <p14:creationId xmlns:p14="http://schemas.microsoft.com/office/powerpoint/2010/main" val="20419015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BBAFD9F-5CA3-44AB-8FAE-AB5B7E05B0A2}" type="slidenum">
              <a:rPr lang="en-US" altLang="en-US">
                <a:solidFill>
                  <a:srgbClr val="000000"/>
                </a:solidFill>
              </a:rPr>
              <a:pPr/>
              <a:t>27</a:t>
            </a:fld>
            <a:endParaRPr lang="en-US" altLang="en-US">
              <a:solidFill>
                <a:srgbClr val="000000"/>
              </a:solidFill>
            </a:endParaRPr>
          </a:p>
        </p:txBody>
      </p:sp>
      <p:sp>
        <p:nvSpPr>
          <p:cNvPr id="16386" name="Rectangle 2"/>
          <p:cNvSpPr>
            <a:spLocks noGrp="1" noChangeArrowheads="1"/>
          </p:cNvSpPr>
          <p:nvPr>
            <p:ph type="title"/>
          </p:nvPr>
        </p:nvSpPr>
        <p:spPr/>
        <p:txBody>
          <a:bodyPr/>
          <a:lstStyle/>
          <a:p>
            <a:r>
              <a:rPr lang="en-US" altLang="en-US"/>
              <a:t>Criminal Law</a:t>
            </a:r>
          </a:p>
        </p:txBody>
      </p:sp>
      <p:sp>
        <p:nvSpPr>
          <p:cNvPr id="16387" name="Rectangle 3"/>
          <p:cNvSpPr>
            <a:spLocks noGrp="1" noChangeArrowheads="1"/>
          </p:cNvSpPr>
          <p:nvPr>
            <p:ph type="body" idx="1"/>
          </p:nvPr>
        </p:nvSpPr>
        <p:spPr/>
        <p:txBody>
          <a:bodyPr/>
          <a:lstStyle/>
          <a:p>
            <a:r>
              <a:rPr lang="en-US" altLang="en-US"/>
              <a:t>Offense against state or society</a:t>
            </a:r>
          </a:p>
          <a:p>
            <a:r>
              <a:rPr lang="en-US" altLang="en-US"/>
              <a:t>State prosecutor brings action against defendant</a:t>
            </a:r>
          </a:p>
          <a:p>
            <a:r>
              <a:rPr lang="en-US" altLang="en-US"/>
              <a:t>Corporation may be defendant</a:t>
            </a:r>
          </a:p>
          <a:p>
            <a:r>
              <a:rPr lang="en-US" altLang="en-US"/>
              <a:t>Felonies vs. Misdemeanors.</a:t>
            </a:r>
          </a:p>
          <a:p>
            <a:r>
              <a:rPr lang="en-US" altLang="en-US"/>
              <a:t>Jail or fines for individuals</a:t>
            </a:r>
          </a:p>
          <a:p>
            <a:r>
              <a:rPr lang="en-US" altLang="en-US"/>
              <a:t>Fines for corporations.</a:t>
            </a:r>
          </a:p>
          <a:p>
            <a:pPr lvl="1"/>
            <a:endParaRPr lang="en-US" altLang="en-US"/>
          </a:p>
        </p:txBody>
      </p:sp>
    </p:spTree>
    <p:extLst>
      <p:ext uri="{BB962C8B-B14F-4D97-AF65-F5344CB8AC3E}">
        <p14:creationId xmlns:p14="http://schemas.microsoft.com/office/powerpoint/2010/main" val="17829803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fill="hold"/>
                                        <p:tgtEl>
                                          <p:spTgt spid="163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38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6387">
                                            <p:txEl>
                                              <p:pRg st="3" end="3"/>
                                            </p:txEl>
                                          </p:spTgt>
                                        </p:tgtEl>
                                        <p:attrNameLst>
                                          <p:attrName>style.visibility</p:attrName>
                                        </p:attrNameLst>
                                      </p:cBhvr>
                                      <p:to>
                                        <p:strVal val="visible"/>
                                      </p:to>
                                    </p:set>
                                    <p:anim calcmode="lin" valueType="num">
                                      <p:cBhvr additive="base">
                                        <p:cTn id="25" dur="500" fill="hold"/>
                                        <p:tgtEl>
                                          <p:spTgt spid="1638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638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6387">
                                            <p:txEl>
                                              <p:pRg st="4" end="4"/>
                                            </p:txEl>
                                          </p:spTgt>
                                        </p:tgtEl>
                                        <p:attrNameLst>
                                          <p:attrName>style.visibility</p:attrName>
                                        </p:attrNameLst>
                                      </p:cBhvr>
                                      <p:to>
                                        <p:strVal val="visible"/>
                                      </p:to>
                                    </p:set>
                                    <p:anim calcmode="lin" valueType="num">
                                      <p:cBhvr additive="base">
                                        <p:cTn id="31" dur="500" fill="hold"/>
                                        <p:tgtEl>
                                          <p:spTgt spid="1638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638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6387">
                                            <p:txEl>
                                              <p:pRg st="5" end="5"/>
                                            </p:txEl>
                                          </p:spTgt>
                                        </p:tgtEl>
                                        <p:attrNameLst>
                                          <p:attrName>style.visibility</p:attrName>
                                        </p:attrNameLst>
                                      </p:cBhvr>
                                      <p:to>
                                        <p:strVal val="visible"/>
                                      </p:to>
                                    </p:set>
                                    <p:anim calcmode="lin" valueType="num">
                                      <p:cBhvr additive="base">
                                        <p:cTn id="37" dur="500" fill="hold"/>
                                        <p:tgtEl>
                                          <p:spTgt spid="1638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6387">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5460B40-083C-4DDC-9059-73E2AFF6D9EF}" type="slidenum">
              <a:rPr lang="en-US" altLang="en-US">
                <a:solidFill>
                  <a:srgbClr val="000000"/>
                </a:solidFill>
              </a:rPr>
              <a:pPr/>
              <a:t>28</a:t>
            </a:fld>
            <a:endParaRPr lang="en-US" altLang="en-US">
              <a:solidFill>
                <a:srgbClr val="000000"/>
              </a:solidFill>
            </a:endParaRPr>
          </a:p>
        </p:txBody>
      </p:sp>
      <p:sp>
        <p:nvSpPr>
          <p:cNvPr id="15362" name="Rectangle 2"/>
          <p:cNvSpPr>
            <a:spLocks noGrp="1" noChangeArrowheads="1"/>
          </p:cNvSpPr>
          <p:nvPr>
            <p:ph type="title"/>
          </p:nvPr>
        </p:nvSpPr>
        <p:spPr/>
        <p:txBody>
          <a:bodyPr/>
          <a:lstStyle/>
          <a:p>
            <a:r>
              <a:rPr lang="en-US" altLang="en-US"/>
              <a:t>Civil Law</a:t>
            </a:r>
          </a:p>
        </p:txBody>
      </p:sp>
      <p:sp>
        <p:nvSpPr>
          <p:cNvPr id="15363" name="Rectangle 3"/>
          <p:cNvSpPr>
            <a:spLocks noGrp="1" noChangeArrowheads="1"/>
          </p:cNvSpPr>
          <p:nvPr>
            <p:ph type="body" idx="1"/>
          </p:nvPr>
        </p:nvSpPr>
        <p:spPr/>
        <p:txBody>
          <a:bodyPr/>
          <a:lstStyle/>
          <a:p>
            <a:r>
              <a:rPr lang="en-US" altLang="en-US"/>
              <a:t>Two parties</a:t>
            </a:r>
          </a:p>
          <a:p>
            <a:r>
              <a:rPr lang="en-US" altLang="en-US"/>
              <a:t>Plaintiff</a:t>
            </a:r>
          </a:p>
          <a:p>
            <a:pPr lvl="1"/>
            <a:r>
              <a:rPr lang="en-US" altLang="en-US"/>
              <a:t>brings the action to law</a:t>
            </a:r>
          </a:p>
          <a:p>
            <a:r>
              <a:rPr lang="en-US" altLang="en-US"/>
              <a:t>Defendant</a:t>
            </a:r>
          </a:p>
          <a:p>
            <a:pPr lvl="1"/>
            <a:r>
              <a:rPr lang="en-US" altLang="en-US"/>
              <a:t>Plaintiff sues defendant</a:t>
            </a:r>
          </a:p>
          <a:p>
            <a:r>
              <a:rPr lang="en-US" altLang="en-US"/>
              <a:t>Most common types of civil law</a:t>
            </a:r>
          </a:p>
          <a:p>
            <a:pPr lvl="1"/>
            <a:r>
              <a:rPr lang="en-US" altLang="en-US"/>
              <a:t>Torts and Contracts</a:t>
            </a:r>
          </a:p>
        </p:txBody>
      </p:sp>
    </p:spTree>
    <p:extLst>
      <p:ext uri="{BB962C8B-B14F-4D97-AF65-F5344CB8AC3E}">
        <p14:creationId xmlns:p14="http://schemas.microsoft.com/office/powerpoint/2010/main" val="6826849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anim calcmode="lin" valueType="num">
                                      <p:cBhvr additive="base">
                                        <p:cTn id="13" dur="500" fill="hold"/>
                                        <p:tgtEl>
                                          <p:spTgt spid="153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536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par>
                                <p:cTn id="15" presetID="2" presetClass="entr" presetSubtype="8" fill="hold" grpId="0" nodeType="with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 calcmode="lin" valueType="num">
                                      <p:cBhvr additive="base">
                                        <p:cTn id="17" dur="500" fill="hold"/>
                                        <p:tgtEl>
                                          <p:spTgt spid="1536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536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WHOOSH.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5363">
                                            <p:txEl>
                                              <p:pRg st="3" end="3"/>
                                            </p:txEl>
                                          </p:spTgt>
                                        </p:tgtEl>
                                        <p:attrNameLst>
                                          <p:attrName>style.visibility</p:attrName>
                                        </p:attrNameLst>
                                      </p:cBhvr>
                                      <p:to>
                                        <p:strVal val="visible"/>
                                      </p:to>
                                    </p:set>
                                    <p:anim calcmode="lin" valueType="num">
                                      <p:cBhvr additive="base">
                                        <p:cTn id="23" dur="500" fill="hold"/>
                                        <p:tgtEl>
                                          <p:spTgt spid="15363">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536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2" name="WHOOSH.WAV"/>
                                        </p:tgtEl>
                                      </p:cMediaNode>
                                    </p:audio>
                                  </p:subTnLst>
                                </p:cTn>
                              </p:par>
                              <p:par>
                                <p:cTn id="25" presetID="2" presetClass="entr" presetSubtype="8" fill="hold" grpId="0" nodeType="withEffect">
                                  <p:stCondLst>
                                    <p:cond delay="0"/>
                                  </p:stCondLst>
                                  <p:childTnLst>
                                    <p:set>
                                      <p:cBhvr>
                                        <p:cTn id="26" dur="1" fill="hold">
                                          <p:stCondLst>
                                            <p:cond delay="0"/>
                                          </p:stCondLst>
                                        </p:cTn>
                                        <p:tgtEl>
                                          <p:spTgt spid="15363">
                                            <p:txEl>
                                              <p:pRg st="4" end="4"/>
                                            </p:txEl>
                                          </p:spTgt>
                                        </p:tgtEl>
                                        <p:attrNameLst>
                                          <p:attrName>style.visibility</p:attrName>
                                        </p:attrNameLst>
                                      </p:cBhvr>
                                      <p:to>
                                        <p:strVal val="visible"/>
                                      </p:to>
                                    </p:set>
                                    <p:anim calcmode="lin" valueType="num">
                                      <p:cBhvr additive="base">
                                        <p:cTn id="27" dur="500" fill="hold"/>
                                        <p:tgtEl>
                                          <p:spTgt spid="15363">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5363">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2" name="WHOOSH.WAV"/>
                                        </p:tgtEl>
                                      </p:cMediaNode>
                                    </p:audio>
                                  </p:sub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15363">
                                            <p:txEl>
                                              <p:pRg st="5" end="5"/>
                                            </p:txEl>
                                          </p:spTgt>
                                        </p:tgtEl>
                                        <p:attrNameLst>
                                          <p:attrName>style.visibility</p:attrName>
                                        </p:attrNameLst>
                                      </p:cBhvr>
                                      <p:to>
                                        <p:strVal val="visible"/>
                                      </p:to>
                                    </p:set>
                                    <p:anim calcmode="lin" valueType="num">
                                      <p:cBhvr additive="base">
                                        <p:cTn id="33" dur="500" fill="hold"/>
                                        <p:tgtEl>
                                          <p:spTgt spid="15363">
                                            <p:txEl>
                                              <p:pRg st="5" end="5"/>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5363">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2" name="WHOOSH.WAV"/>
                                        </p:tgtEl>
                                      </p:cMediaNode>
                                    </p:audio>
                                  </p:subTnLst>
                                </p:cTn>
                              </p:par>
                              <p:par>
                                <p:cTn id="35" presetID="2" presetClass="entr" presetSubtype="8" fill="hold" grpId="0" nodeType="withEffect">
                                  <p:stCondLst>
                                    <p:cond delay="0"/>
                                  </p:stCondLst>
                                  <p:childTnLst>
                                    <p:set>
                                      <p:cBhvr>
                                        <p:cTn id="36" dur="1" fill="hold">
                                          <p:stCondLst>
                                            <p:cond delay="0"/>
                                          </p:stCondLst>
                                        </p:cTn>
                                        <p:tgtEl>
                                          <p:spTgt spid="15363">
                                            <p:txEl>
                                              <p:pRg st="6" end="6"/>
                                            </p:txEl>
                                          </p:spTgt>
                                        </p:tgtEl>
                                        <p:attrNameLst>
                                          <p:attrName>style.visibility</p:attrName>
                                        </p:attrNameLst>
                                      </p:cBhvr>
                                      <p:to>
                                        <p:strVal val="visible"/>
                                      </p:to>
                                    </p:set>
                                    <p:anim calcmode="lin" valueType="num">
                                      <p:cBhvr additive="base">
                                        <p:cTn id="37" dur="500" fill="hold"/>
                                        <p:tgtEl>
                                          <p:spTgt spid="1536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5363">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868B117-EE9C-4E9D-ADA7-028C0CD6126D}" type="slidenum">
              <a:rPr lang="en-US" altLang="en-US" smtClean="0">
                <a:solidFill>
                  <a:srgbClr val="000000"/>
                </a:solidFill>
              </a:rPr>
              <a:pPr/>
              <a:t>29</a:t>
            </a:fld>
            <a:r>
              <a:rPr lang="en-US" altLang="en-US" dirty="0" smtClean="0">
                <a:solidFill>
                  <a:srgbClr val="000000"/>
                </a:solidFill>
              </a:rPr>
              <a:t>`</a:t>
            </a:r>
            <a:endParaRPr lang="en-US" altLang="en-US" dirty="0">
              <a:solidFill>
                <a:srgbClr val="000000"/>
              </a:solidFill>
            </a:endParaRPr>
          </a:p>
        </p:txBody>
      </p:sp>
      <p:sp>
        <p:nvSpPr>
          <p:cNvPr id="89090" name="Rectangle 2"/>
          <p:cNvSpPr>
            <a:spLocks noGrp="1" noChangeArrowheads="1"/>
          </p:cNvSpPr>
          <p:nvPr>
            <p:ph type="title"/>
          </p:nvPr>
        </p:nvSpPr>
        <p:spPr/>
        <p:txBody>
          <a:bodyPr/>
          <a:lstStyle/>
          <a:p>
            <a:r>
              <a:rPr lang="en-US" altLang="en-US"/>
              <a:t>Criminal vs. Civil</a:t>
            </a:r>
          </a:p>
        </p:txBody>
      </p:sp>
      <p:sp>
        <p:nvSpPr>
          <p:cNvPr id="89091" name="Rectangle 3"/>
          <p:cNvSpPr>
            <a:spLocks noGrp="1" noChangeArrowheads="1"/>
          </p:cNvSpPr>
          <p:nvPr>
            <p:ph type="body" idx="1"/>
          </p:nvPr>
        </p:nvSpPr>
        <p:spPr/>
        <p:txBody>
          <a:bodyPr/>
          <a:lstStyle/>
          <a:p>
            <a:pPr>
              <a:lnSpc>
                <a:spcPct val="90000"/>
              </a:lnSpc>
            </a:pPr>
            <a:r>
              <a:rPr lang="en-US" altLang="en-US"/>
              <a:t>Criminal requires an indictment by a grand jury</a:t>
            </a:r>
          </a:p>
          <a:p>
            <a:pPr>
              <a:lnSpc>
                <a:spcPct val="90000"/>
              </a:lnSpc>
            </a:pPr>
            <a:r>
              <a:rPr lang="en-US" altLang="en-US"/>
              <a:t>Burden of Proof, Criminal</a:t>
            </a:r>
          </a:p>
          <a:p>
            <a:pPr lvl="1">
              <a:lnSpc>
                <a:spcPct val="90000"/>
              </a:lnSpc>
            </a:pPr>
            <a:r>
              <a:rPr lang="en-US" altLang="en-US"/>
              <a:t>“Beyond all reasonable doubt”</a:t>
            </a:r>
          </a:p>
          <a:p>
            <a:pPr lvl="1">
              <a:lnSpc>
                <a:spcPct val="90000"/>
              </a:lnSpc>
            </a:pPr>
            <a:r>
              <a:rPr lang="en-US" altLang="en-US"/>
              <a:t>99%</a:t>
            </a:r>
          </a:p>
          <a:p>
            <a:pPr>
              <a:lnSpc>
                <a:spcPct val="90000"/>
              </a:lnSpc>
            </a:pPr>
            <a:r>
              <a:rPr lang="en-US" altLang="en-US"/>
              <a:t>Civil</a:t>
            </a:r>
          </a:p>
          <a:p>
            <a:pPr lvl="1">
              <a:lnSpc>
                <a:spcPct val="90000"/>
              </a:lnSpc>
            </a:pPr>
            <a:r>
              <a:rPr lang="en-US" altLang="en-US"/>
              <a:t>“Great weight and preponderance of evidence”</a:t>
            </a:r>
          </a:p>
          <a:p>
            <a:pPr lvl="1">
              <a:lnSpc>
                <a:spcPct val="90000"/>
              </a:lnSpc>
            </a:pPr>
            <a:r>
              <a:rPr lang="en-US" altLang="en-US"/>
              <a:t>51%</a:t>
            </a:r>
          </a:p>
        </p:txBody>
      </p:sp>
    </p:spTree>
    <p:extLst>
      <p:ext uri="{BB962C8B-B14F-4D97-AF65-F5344CB8AC3E}">
        <p14:creationId xmlns:p14="http://schemas.microsoft.com/office/powerpoint/2010/main" val="41282850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smtClean="0"/>
              <a:t>Projects</a:t>
            </a:r>
          </a:p>
        </p:txBody>
      </p:sp>
      <p:sp>
        <p:nvSpPr>
          <p:cNvPr id="4099" name="Content Placeholder 2"/>
          <p:cNvSpPr>
            <a:spLocks noGrp="1"/>
          </p:cNvSpPr>
          <p:nvPr>
            <p:ph idx="1"/>
          </p:nvPr>
        </p:nvSpPr>
        <p:spPr/>
        <p:txBody>
          <a:bodyPr/>
          <a:lstStyle/>
          <a:p>
            <a:r>
              <a:rPr lang="en-US" altLang="en-US" smtClean="0"/>
              <a:t>What is a project</a:t>
            </a:r>
          </a:p>
          <a:p>
            <a:r>
              <a:rPr lang="en-US" altLang="en-US" smtClean="0"/>
              <a:t>What kind of project require permits?</a:t>
            </a:r>
          </a:p>
        </p:txBody>
      </p:sp>
      <p:sp>
        <p:nvSpPr>
          <p:cNvPr id="4100" name="Slide Number Placeholder 3"/>
          <p:cNvSpPr>
            <a:spLocks noGrp="1"/>
          </p:cNvSpPr>
          <p:nvPr>
            <p:ph type="sldNum" sz="quarter" idx="12"/>
          </p:nvPr>
        </p:nvSpPr>
        <p:spPr>
          <a:noFill/>
        </p:spPr>
        <p:txBody>
          <a:bodyPr/>
          <a:lstStyle>
            <a:lvl1pPr>
              <a:defRPr sz="2400" b="1" i="1">
                <a:solidFill>
                  <a:schemeClr val="tx1"/>
                </a:solidFill>
                <a:latin typeface="Times New Roman" pitchFamily="18" charset="0"/>
              </a:defRPr>
            </a:lvl1pPr>
            <a:lvl2pPr marL="742950" indent="-285750">
              <a:defRPr sz="2400" b="1" i="1">
                <a:solidFill>
                  <a:schemeClr val="tx1"/>
                </a:solidFill>
                <a:latin typeface="Times New Roman" pitchFamily="18" charset="0"/>
              </a:defRPr>
            </a:lvl2pPr>
            <a:lvl3pPr marL="1143000" indent="-228600">
              <a:defRPr sz="2400" b="1" i="1">
                <a:solidFill>
                  <a:schemeClr val="tx1"/>
                </a:solidFill>
                <a:latin typeface="Times New Roman" pitchFamily="18" charset="0"/>
              </a:defRPr>
            </a:lvl3pPr>
            <a:lvl4pPr marL="1600200" indent="-228600">
              <a:defRPr sz="2400" b="1" i="1">
                <a:solidFill>
                  <a:schemeClr val="tx1"/>
                </a:solidFill>
                <a:latin typeface="Times New Roman" pitchFamily="18" charset="0"/>
              </a:defRPr>
            </a:lvl4pPr>
            <a:lvl5pPr marL="2057400" indent="-228600">
              <a:defRPr sz="2400" b="1" i="1">
                <a:solidFill>
                  <a:schemeClr val="tx1"/>
                </a:solidFill>
                <a:latin typeface="Times New Roman" pitchFamily="18" charset="0"/>
              </a:defRPr>
            </a:lvl5pPr>
            <a:lvl6pPr marL="2514600" indent="-228600" eaLnBrk="0" fontAlgn="base" hangingPunct="0">
              <a:spcBef>
                <a:spcPct val="0"/>
              </a:spcBef>
              <a:spcAft>
                <a:spcPct val="0"/>
              </a:spcAft>
              <a:defRPr sz="2400" b="1" i="1">
                <a:solidFill>
                  <a:schemeClr val="tx1"/>
                </a:solidFill>
                <a:latin typeface="Times New Roman" pitchFamily="18" charset="0"/>
              </a:defRPr>
            </a:lvl6pPr>
            <a:lvl7pPr marL="2971800" indent="-228600" eaLnBrk="0" fontAlgn="base" hangingPunct="0">
              <a:spcBef>
                <a:spcPct val="0"/>
              </a:spcBef>
              <a:spcAft>
                <a:spcPct val="0"/>
              </a:spcAft>
              <a:defRPr sz="2400" b="1" i="1">
                <a:solidFill>
                  <a:schemeClr val="tx1"/>
                </a:solidFill>
                <a:latin typeface="Times New Roman" pitchFamily="18" charset="0"/>
              </a:defRPr>
            </a:lvl7pPr>
            <a:lvl8pPr marL="3429000" indent="-228600" eaLnBrk="0" fontAlgn="base" hangingPunct="0">
              <a:spcBef>
                <a:spcPct val="0"/>
              </a:spcBef>
              <a:spcAft>
                <a:spcPct val="0"/>
              </a:spcAft>
              <a:defRPr sz="2400" b="1" i="1">
                <a:solidFill>
                  <a:schemeClr val="tx1"/>
                </a:solidFill>
                <a:latin typeface="Times New Roman" pitchFamily="18" charset="0"/>
              </a:defRPr>
            </a:lvl8pPr>
            <a:lvl9pPr marL="3886200" indent="-228600" eaLnBrk="0" fontAlgn="base" hangingPunct="0">
              <a:spcBef>
                <a:spcPct val="0"/>
              </a:spcBef>
              <a:spcAft>
                <a:spcPct val="0"/>
              </a:spcAft>
              <a:defRPr sz="2400" b="1" i="1">
                <a:solidFill>
                  <a:schemeClr val="tx1"/>
                </a:solidFill>
                <a:latin typeface="Times New Roman" pitchFamily="18" charset="0"/>
              </a:defRPr>
            </a:lvl9pPr>
          </a:lstStyle>
          <a:p>
            <a:fld id="{8AEC4CED-B35E-4B1C-9CC9-B20D6D024259}" type="slidenum">
              <a:rPr lang="en-US" altLang="en-US" sz="1400" b="0" i="0">
                <a:solidFill>
                  <a:srgbClr val="000000"/>
                </a:solidFill>
              </a:rPr>
              <a:pPr/>
              <a:t>3</a:t>
            </a:fld>
            <a:endParaRPr lang="en-US" altLang="en-US" sz="1400" b="0" i="0">
              <a:solidFill>
                <a:srgbClr val="000000"/>
              </a:solidFill>
            </a:endParaRPr>
          </a:p>
        </p:txBody>
      </p:sp>
    </p:spTree>
    <p:extLst>
      <p:ext uri="{BB962C8B-B14F-4D97-AF65-F5344CB8AC3E}">
        <p14:creationId xmlns:p14="http://schemas.microsoft.com/office/powerpoint/2010/main" val="26800210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E095390-A032-440C-9C23-2986D7984DDF}" type="slidenum">
              <a:rPr lang="en-US" altLang="en-US">
                <a:solidFill>
                  <a:srgbClr val="000000"/>
                </a:solidFill>
              </a:rPr>
              <a:pPr/>
              <a:t>30</a:t>
            </a:fld>
            <a:endParaRPr lang="en-US" altLang="en-US">
              <a:solidFill>
                <a:srgbClr val="000000"/>
              </a:solidFill>
            </a:endParaRPr>
          </a:p>
        </p:txBody>
      </p:sp>
      <p:sp>
        <p:nvSpPr>
          <p:cNvPr id="90114" name="Rectangle 2"/>
          <p:cNvSpPr>
            <a:spLocks noGrp="1" noChangeArrowheads="1"/>
          </p:cNvSpPr>
          <p:nvPr>
            <p:ph type="title"/>
          </p:nvPr>
        </p:nvSpPr>
        <p:spPr/>
        <p:txBody>
          <a:bodyPr/>
          <a:lstStyle/>
          <a:p>
            <a:r>
              <a:rPr lang="en-US" altLang="en-US"/>
              <a:t>Environmental Misconduct</a:t>
            </a:r>
          </a:p>
        </p:txBody>
      </p:sp>
      <p:sp>
        <p:nvSpPr>
          <p:cNvPr id="90115" name="Rectangle 3"/>
          <p:cNvSpPr>
            <a:spLocks noGrp="1" noChangeArrowheads="1"/>
          </p:cNvSpPr>
          <p:nvPr>
            <p:ph type="body" idx="1"/>
          </p:nvPr>
        </p:nvSpPr>
        <p:spPr/>
        <p:txBody>
          <a:bodyPr/>
          <a:lstStyle/>
          <a:p>
            <a:r>
              <a:rPr lang="en-US" altLang="en-US"/>
              <a:t>Often both civil and criminal penalties</a:t>
            </a:r>
          </a:p>
          <a:p>
            <a:r>
              <a:rPr lang="en-US" altLang="en-US"/>
              <a:t>Brought by the state</a:t>
            </a:r>
          </a:p>
          <a:p>
            <a:r>
              <a:rPr lang="en-US" altLang="en-US"/>
              <a:t>If outside parties are harmed</a:t>
            </a:r>
          </a:p>
          <a:p>
            <a:pPr lvl="1"/>
            <a:r>
              <a:rPr lang="en-US" altLang="en-US"/>
              <a:t>Tort lawsuits often follow as well</a:t>
            </a:r>
          </a:p>
        </p:txBody>
      </p:sp>
    </p:spTree>
    <p:extLst>
      <p:ext uri="{BB962C8B-B14F-4D97-AF65-F5344CB8AC3E}">
        <p14:creationId xmlns:p14="http://schemas.microsoft.com/office/powerpoint/2010/main" val="42486142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F5FBD65-A677-44E8-8259-506F683379AD}" type="slidenum">
              <a:rPr lang="en-US" altLang="en-US">
                <a:solidFill>
                  <a:srgbClr val="000000"/>
                </a:solidFill>
              </a:rPr>
              <a:pPr/>
              <a:t>31</a:t>
            </a:fld>
            <a:endParaRPr lang="en-US" altLang="en-US">
              <a:solidFill>
                <a:srgbClr val="000000"/>
              </a:solidFill>
            </a:endParaRPr>
          </a:p>
        </p:txBody>
      </p:sp>
      <p:sp>
        <p:nvSpPr>
          <p:cNvPr id="93186" name="Rectangle 2"/>
          <p:cNvSpPr>
            <a:spLocks noGrp="1" noChangeArrowheads="1"/>
          </p:cNvSpPr>
          <p:nvPr>
            <p:ph type="title"/>
          </p:nvPr>
        </p:nvSpPr>
        <p:spPr/>
        <p:txBody>
          <a:bodyPr/>
          <a:lstStyle/>
          <a:p>
            <a:r>
              <a:rPr lang="en-US" altLang="en-US"/>
              <a:t>Where does responsibility stop?</a:t>
            </a:r>
          </a:p>
        </p:txBody>
      </p:sp>
      <p:sp>
        <p:nvSpPr>
          <p:cNvPr id="93187" name="Rectangle 3"/>
          <p:cNvSpPr>
            <a:spLocks noGrp="1" noChangeArrowheads="1"/>
          </p:cNvSpPr>
          <p:nvPr>
            <p:ph type="body" idx="1"/>
          </p:nvPr>
        </p:nvSpPr>
        <p:spPr/>
        <p:txBody>
          <a:bodyPr/>
          <a:lstStyle/>
          <a:p>
            <a:r>
              <a:rPr lang="en-US" altLang="en-US"/>
              <a:t>Environmental (compliance) audits</a:t>
            </a:r>
          </a:p>
          <a:p>
            <a:r>
              <a:rPr lang="en-US" altLang="en-US"/>
              <a:t>Confidentially of audits</a:t>
            </a:r>
          </a:p>
          <a:p>
            <a:endParaRPr lang="en-US" altLang="en-US"/>
          </a:p>
        </p:txBody>
      </p:sp>
    </p:spTree>
    <p:extLst>
      <p:ext uri="{BB962C8B-B14F-4D97-AF65-F5344CB8AC3E}">
        <p14:creationId xmlns:p14="http://schemas.microsoft.com/office/powerpoint/2010/main" val="41412745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8AFED7A-853F-48B1-8A38-5315A0D53F0C}" type="slidenum">
              <a:rPr lang="en-US" altLang="en-US">
                <a:solidFill>
                  <a:srgbClr val="000000"/>
                </a:solidFill>
              </a:rPr>
              <a:pPr/>
              <a:t>32</a:t>
            </a:fld>
            <a:endParaRPr lang="en-US" altLang="en-US">
              <a:solidFill>
                <a:srgbClr val="000000"/>
              </a:solidFill>
            </a:endParaRPr>
          </a:p>
        </p:txBody>
      </p:sp>
      <p:sp>
        <p:nvSpPr>
          <p:cNvPr id="92162" name="Rectangle 2"/>
          <p:cNvSpPr>
            <a:spLocks noGrp="1" noChangeArrowheads="1"/>
          </p:cNvSpPr>
          <p:nvPr>
            <p:ph type="title"/>
          </p:nvPr>
        </p:nvSpPr>
        <p:spPr/>
        <p:txBody>
          <a:bodyPr/>
          <a:lstStyle/>
          <a:p>
            <a:r>
              <a:rPr lang="en-US" altLang="en-US"/>
              <a:t>Penalties</a:t>
            </a:r>
          </a:p>
        </p:txBody>
      </p:sp>
      <p:sp>
        <p:nvSpPr>
          <p:cNvPr id="92163" name="Rectangle 3"/>
          <p:cNvSpPr>
            <a:spLocks noGrp="1" noChangeArrowheads="1"/>
          </p:cNvSpPr>
          <p:nvPr>
            <p:ph type="body" idx="1"/>
          </p:nvPr>
        </p:nvSpPr>
        <p:spPr/>
        <p:txBody>
          <a:bodyPr/>
          <a:lstStyle/>
          <a:p>
            <a:r>
              <a:rPr lang="en-US" altLang="en-US" dirty="0" smtClean="0"/>
              <a:t>Pdf in course documents.</a:t>
            </a:r>
            <a:endParaRPr lang="en-US" altLang="en-US" dirty="0"/>
          </a:p>
        </p:txBody>
      </p:sp>
    </p:spTree>
    <p:extLst>
      <p:ext uri="{BB962C8B-B14F-4D97-AF65-F5344CB8AC3E}">
        <p14:creationId xmlns:p14="http://schemas.microsoft.com/office/powerpoint/2010/main" val="14886032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671DC14-FAC1-492D-A827-2324AEE80C20}" type="slidenum">
              <a:rPr lang="en-US" altLang="en-US">
                <a:solidFill>
                  <a:srgbClr val="000000"/>
                </a:solidFill>
              </a:rPr>
              <a:pPr/>
              <a:t>33</a:t>
            </a:fld>
            <a:endParaRPr lang="en-US" altLang="en-US">
              <a:solidFill>
                <a:srgbClr val="000000"/>
              </a:solidFill>
            </a:endParaRPr>
          </a:p>
        </p:txBody>
      </p:sp>
      <p:sp>
        <p:nvSpPr>
          <p:cNvPr id="91138" name="Rectangle 2"/>
          <p:cNvSpPr>
            <a:spLocks noGrp="1" noChangeArrowheads="1"/>
          </p:cNvSpPr>
          <p:nvPr>
            <p:ph type="title"/>
          </p:nvPr>
        </p:nvSpPr>
        <p:spPr/>
        <p:txBody>
          <a:bodyPr/>
          <a:lstStyle/>
          <a:p>
            <a:r>
              <a:rPr lang="en-US" altLang="en-US"/>
              <a:t>Corporate Employees</a:t>
            </a:r>
          </a:p>
        </p:txBody>
      </p:sp>
      <p:sp>
        <p:nvSpPr>
          <p:cNvPr id="91139" name="Rectangle 3"/>
          <p:cNvSpPr>
            <a:spLocks noGrp="1" noChangeArrowheads="1"/>
          </p:cNvSpPr>
          <p:nvPr>
            <p:ph type="body" idx="1"/>
          </p:nvPr>
        </p:nvSpPr>
        <p:spPr/>
        <p:txBody>
          <a:bodyPr/>
          <a:lstStyle/>
          <a:p>
            <a:r>
              <a:rPr lang="en-US" altLang="en-US"/>
              <a:t>May be criminally liable if</a:t>
            </a:r>
          </a:p>
          <a:p>
            <a:r>
              <a:rPr lang="en-US" altLang="en-US"/>
              <a:t>They had the responsibility and authority to prevent the misdeed or promptly correct it</a:t>
            </a:r>
          </a:p>
          <a:p>
            <a:r>
              <a:rPr lang="en-US" altLang="en-US"/>
              <a:t>May not have known about the misdeed, but should have</a:t>
            </a:r>
          </a:p>
          <a:p>
            <a:pPr lvl="1"/>
            <a:r>
              <a:rPr lang="en-US" altLang="en-US"/>
              <a:t>Law assigned them the responsibility</a:t>
            </a:r>
          </a:p>
          <a:p>
            <a:pPr lvl="1"/>
            <a:r>
              <a:rPr lang="en-US" altLang="en-US"/>
              <a:t>Even if they can prove they did not know</a:t>
            </a:r>
          </a:p>
        </p:txBody>
      </p:sp>
    </p:spTree>
    <p:extLst>
      <p:ext uri="{BB962C8B-B14F-4D97-AF65-F5344CB8AC3E}">
        <p14:creationId xmlns:p14="http://schemas.microsoft.com/office/powerpoint/2010/main" val="22795321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Concepts</a:t>
            </a:r>
            <a:endParaRPr lang="en-US" dirty="0"/>
          </a:p>
        </p:txBody>
      </p:sp>
      <p:sp>
        <p:nvSpPr>
          <p:cNvPr id="3" name="Content Placeholder 2"/>
          <p:cNvSpPr>
            <a:spLocks noGrp="1"/>
          </p:cNvSpPr>
          <p:nvPr>
            <p:ph idx="1"/>
          </p:nvPr>
        </p:nvSpPr>
        <p:spPr/>
        <p:txBody>
          <a:bodyPr/>
          <a:lstStyle/>
          <a:p>
            <a:r>
              <a:rPr lang="en-US" dirty="0" smtClean="0"/>
              <a:t>Environmental Justice</a:t>
            </a:r>
          </a:p>
          <a:p>
            <a:r>
              <a:rPr lang="en-US" dirty="0" smtClean="0"/>
              <a:t>Public Trust Doctrine</a:t>
            </a:r>
            <a:endParaRPr lang="en-US" dirty="0"/>
          </a:p>
        </p:txBody>
      </p:sp>
      <p:sp>
        <p:nvSpPr>
          <p:cNvPr id="4" name="Slide Number Placeholder 3"/>
          <p:cNvSpPr>
            <a:spLocks noGrp="1"/>
          </p:cNvSpPr>
          <p:nvPr>
            <p:ph type="sldNum" sz="quarter" idx="12"/>
          </p:nvPr>
        </p:nvSpPr>
        <p:spPr/>
        <p:txBody>
          <a:bodyPr/>
          <a:lstStyle/>
          <a:p>
            <a:fld id="{48253126-353A-463B-A635-5B91C85E9C85}" type="slidenum">
              <a:rPr lang="en-US" altLang="en-US" smtClean="0">
                <a:solidFill>
                  <a:srgbClr val="000000"/>
                </a:solidFill>
              </a:rPr>
              <a:pPr/>
              <a:t>34</a:t>
            </a:fld>
            <a:endParaRPr lang="en-US" altLang="en-US">
              <a:solidFill>
                <a:srgbClr val="000000"/>
              </a:solidFill>
            </a:endParaRPr>
          </a:p>
        </p:txBody>
      </p:sp>
    </p:spTree>
    <p:extLst>
      <p:ext uri="{BB962C8B-B14F-4D97-AF65-F5344CB8AC3E}">
        <p14:creationId xmlns:p14="http://schemas.microsoft.com/office/powerpoint/2010/main" val="11181280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A0AF03E-9295-4AD4-9FD4-F7993BC84967}" type="slidenum">
              <a:rPr lang="en-US" altLang="en-US">
                <a:solidFill>
                  <a:srgbClr val="000000"/>
                </a:solidFill>
              </a:rPr>
              <a:pPr/>
              <a:t>35</a:t>
            </a:fld>
            <a:endParaRPr lang="en-US" altLang="en-US">
              <a:solidFill>
                <a:srgbClr val="000000"/>
              </a:solidFill>
            </a:endParaRPr>
          </a:p>
        </p:txBody>
      </p:sp>
      <p:sp>
        <p:nvSpPr>
          <p:cNvPr id="108546" name="Rectangle 2"/>
          <p:cNvSpPr>
            <a:spLocks noGrp="1" noChangeArrowheads="1"/>
          </p:cNvSpPr>
          <p:nvPr>
            <p:ph type="title"/>
          </p:nvPr>
        </p:nvSpPr>
        <p:spPr/>
        <p:txBody>
          <a:bodyPr/>
          <a:lstStyle/>
          <a:p>
            <a:r>
              <a:rPr lang="en-US" altLang="en-US"/>
              <a:t>Environmental Justice</a:t>
            </a:r>
          </a:p>
        </p:txBody>
      </p:sp>
      <p:sp>
        <p:nvSpPr>
          <p:cNvPr id="108547" name="Rectangle 3"/>
          <p:cNvSpPr>
            <a:spLocks noGrp="1" noChangeArrowheads="1"/>
          </p:cNvSpPr>
          <p:nvPr>
            <p:ph type="body" idx="1"/>
          </p:nvPr>
        </p:nvSpPr>
        <p:spPr/>
        <p:txBody>
          <a:bodyPr/>
          <a:lstStyle/>
          <a:p>
            <a:r>
              <a:rPr lang="en-US" altLang="en-US"/>
              <a:t>Many hazardous waste sites are located in economically poor areas.</a:t>
            </a:r>
          </a:p>
          <a:p>
            <a:r>
              <a:rPr lang="en-US" altLang="en-US"/>
              <a:t>Many economically poor areas have a heavy minority population.</a:t>
            </a:r>
          </a:p>
          <a:p>
            <a:r>
              <a:rPr lang="en-US" altLang="en-US"/>
              <a:t>Environmental Racism?</a:t>
            </a:r>
          </a:p>
          <a:p>
            <a:endParaRPr lang="en-US" altLang="en-US"/>
          </a:p>
        </p:txBody>
      </p:sp>
    </p:spTree>
    <p:extLst>
      <p:ext uri="{BB962C8B-B14F-4D97-AF65-F5344CB8AC3E}">
        <p14:creationId xmlns:p14="http://schemas.microsoft.com/office/powerpoint/2010/main" val="21272529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96DF86A-427C-4CFD-99DB-51FBE29305C5}" type="slidenum">
              <a:rPr lang="en-US" altLang="en-US">
                <a:solidFill>
                  <a:srgbClr val="000000"/>
                </a:solidFill>
              </a:rPr>
              <a:pPr/>
              <a:t>36</a:t>
            </a:fld>
            <a:endParaRPr lang="en-US" altLang="en-US">
              <a:solidFill>
                <a:srgbClr val="000000"/>
              </a:solidFill>
            </a:endParaRPr>
          </a:p>
        </p:txBody>
      </p:sp>
      <p:sp>
        <p:nvSpPr>
          <p:cNvPr id="110594" name="Rectangle 2"/>
          <p:cNvSpPr>
            <a:spLocks noGrp="1" noChangeArrowheads="1"/>
          </p:cNvSpPr>
          <p:nvPr>
            <p:ph type="title"/>
          </p:nvPr>
        </p:nvSpPr>
        <p:spPr/>
        <p:txBody>
          <a:bodyPr/>
          <a:lstStyle/>
          <a:p>
            <a:r>
              <a:rPr lang="en-US" altLang="en-US"/>
              <a:t>Public Trust Doctrine</a:t>
            </a:r>
          </a:p>
        </p:txBody>
      </p:sp>
      <p:sp>
        <p:nvSpPr>
          <p:cNvPr id="110595" name="Rectangle 3"/>
          <p:cNvSpPr>
            <a:spLocks noGrp="1" noChangeArrowheads="1"/>
          </p:cNvSpPr>
          <p:nvPr>
            <p:ph type="body" idx="1"/>
          </p:nvPr>
        </p:nvSpPr>
        <p:spPr/>
        <p:txBody>
          <a:bodyPr/>
          <a:lstStyle/>
          <a:p>
            <a:r>
              <a:rPr lang="en-US" altLang="en-US"/>
              <a:t>Certain common properties: rivers, seashores, air, were held in trust by the government for free and unimpeded use of the public</a:t>
            </a:r>
          </a:p>
          <a:p>
            <a:r>
              <a:rPr lang="en-US" altLang="en-US"/>
              <a:t>May thwart public disposal of lands </a:t>
            </a:r>
          </a:p>
        </p:txBody>
      </p:sp>
    </p:spTree>
    <p:extLst>
      <p:ext uri="{BB962C8B-B14F-4D97-AF65-F5344CB8AC3E}">
        <p14:creationId xmlns:p14="http://schemas.microsoft.com/office/powerpoint/2010/main" val="37032229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ctrTitle"/>
          </p:nvPr>
        </p:nvSpPr>
        <p:spPr>
          <a:xfrm>
            <a:off x="685800" y="2286000"/>
            <a:ext cx="7772400" cy="1143000"/>
          </a:xfrm>
        </p:spPr>
        <p:txBody>
          <a:bodyPr/>
          <a:lstStyle/>
          <a:p>
            <a:r>
              <a:rPr lang="en-US" altLang="en-US" dirty="0"/>
              <a:t>Litigation Process</a:t>
            </a:r>
          </a:p>
        </p:txBody>
      </p:sp>
      <p:sp>
        <p:nvSpPr>
          <p:cNvPr id="111619" name="Rectangle 3"/>
          <p:cNvSpPr>
            <a:spLocks noGrp="1" noChangeArrowheads="1"/>
          </p:cNvSpPr>
          <p:nvPr>
            <p:ph type="subTitle" idx="1"/>
          </p:nvPr>
        </p:nvSpPr>
        <p:spPr/>
        <p:txBody>
          <a:bodyPr/>
          <a:lstStyle/>
          <a:p>
            <a:endParaRPr lang="en-US" altLang="en-US"/>
          </a:p>
        </p:txBody>
      </p:sp>
    </p:spTree>
    <p:extLst>
      <p:ext uri="{BB962C8B-B14F-4D97-AF65-F5344CB8AC3E}">
        <p14:creationId xmlns:p14="http://schemas.microsoft.com/office/powerpoint/2010/main" val="18628872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Litigation Process</a:t>
            </a:r>
          </a:p>
        </p:txBody>
      </p:sp>
      <p:sp>
        <p:nvSpPr>
          <p:cNvPr id="3" name="Content Placeholder 2"/>
          <p:cNvSpPr>
            <a:spLocks noGrp="1"/>
          </p:cNvSpPr>
          <p:nvPr>
            <p:ph idx="1"/>
          </p:nvPr>
        </p:nvSpPr>
        <p:spPr/>
        <p:txBody>
          <a:bodyPr/>
          <a:lstStyle/>
          <a:p>
            <a:r>
              <a:rPr lang="en-US" dirty="0" smtClean="0"/>
              <a:t>A few useful concepts</a:t>
            </a:r>
          </a:p>
          <a:p>
            <a:endParaRPr lang="en-US" dirty="0"/>
          </a:p>
        </p:txBody>
      </p:sp>
      <p:sp>
        <p:nvSpPr>
          <p:cNvPr id="4" name="Slide Number Placeholder 3"/>
          <p:cNvSpPr>
            <a:spLocks noGrp="1"/>
          </p:cNvSpPr>
          <p:nvPr>
            <p:ph type="sldNum" sz="quarter" idx="12"/>
          </p:nvPr>
        </p:nvSpPr>
        <p:spPr/>
        <p:txBody>
          <a:bodyPr/>
          <a:lstStyle/>
          <a:p>
            <a:fld id="{48253126-353A-463B-A635-5B91C85E9C85}" type="slidenum">
              <a:rPr lang="en-US" altLang="en-US" smtClean="0">
                <a:solidFill>
                  <a:srgbClr val="000000"/>
                </a:solidFill>
              </a:rPr>
              <a:pPr/>
              <a:t>38</a:t>
            </a:fld>
            <a:endParaRPr lang="en-US" altLang="en-US">
              <a:solidFill>
                <a:srgbClr val="000000"/>
              </a:solidFill>
            </a:endParaRPr>
          </a:p>
        </p:txBody>
      </p:sp>
    </p:spTree>
    <p:extLst>
      <p:ext uri="{BB962C8B-B14F-4D97-AF65-F5344CB8AC3E}">
        <p14:creationId xmlns:p14="http://schemas.microsoft.com/office/powerpoint/2010/main" val="28029290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231062E-8B41-4C57-BC51-C79E82F65E5B}" type="slidenum">
              <a:rPr lang="en-US" altLang="en-US">
                <a:solidFill>
                  <a:srgbClr val="000000"/>
                </a:solidFill>
              </a:rPr>
              <a:pPr/>
              <a:t>39</a:t>
            </a:fld>
            <a:endParaRPr lang="en-US" altLang="en-US">
              <a:solidFill>
                <a:srgbClr val="000000"/>
              </a:solidFill>
            </a:endParaRPr>
          </a:p>
        </p:txBody>
      </p:sp>
      <p:sp>
        <p:nvSpPr>
          <p:cNvPr id="112642" name="Rectangle 2"/>
          <p:cNvSpPr>
            <a:spLocks noGrp="1" noChangeArrowheads="1"/>
          </p:cNvSpPr>
          <p:nvPr>
            <p:ph type="title"/>
          </p:nvPr>
        </p:nvSpPr>
        <p:spPr/>
        <p:txBody>
          <a:bodyPr/>
          <a:lstStyle/>
          <a:p>
            <a:r>
              <a:rPr lang="en-US" altLang="en-US"/>
              <a:t>Adversarial System</a:t>
            </a:r>
          </a:p>
        </p:txBody>
      </p:sp>
      <p:sp>
        <p:nvSpPr>
          <p:cNvPr id="112643" name="Rectangle 3"/>
          <p:cNvSpPr>
            <a:spLocks noGrp="1" noChangeArrowheads="1"/>
          </p:cNvSpPr>
          <p:nvPr>
            <p:ph type="body" idx="1"/>
          </p:nvPr>
        </p:nvSpPr>
        <p:spPr/>
        <p:txBody>
          <a:bodyPr/>
          <a:lstStyle/>
          <a:p>
            <a:r>
              <a:rPr lang="en-US" altLang="en-US"/>
              <a:t>Best way to get at the truth</a:t>
            </a:r>
          </a:p>
          <a:p>
            <a:r>
              <a:rPr lang="en-US" altLang="en-US"/>
              <a:t>Two (or more) sides present arguments</a:t>
            </a:r>
          </a:p>
          <a:p>
            <a:r>
              <a:rPr lang="en-US" altLang="en-US"/>
              <a:t>Good or bad?</a:t>
            </a:r>
          </a:p>
        </p:txBody>
      </p:sp>
    </p:spTree>
    <p:extLst>
      <p:ext uri="{BB962C8B-B14F-4D97-AF65-F5344CB8AC3E}">
        <p14:creationId xmlns:p14="http://schemas.microsoft.com/office/powerpoint/2010/main" val="2381166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39EDA457-D12A-4557-9039-13E497C92446}" type="slidenum">
              <a:rPr lang="en-US" altLang="en-US" sz="1400" smtClean="0">
                <a:solidFill>
                  <a:srgbClr val="000000"/>
                </a:solidFill>
              </a:rPr>
              <a:pPr>
                <a:spcBef>
                  <a:spcPct val="0"/>
                </a:spcBef>
                <a:buFontTx/>
                <a:buNone/>
              </a:pPr>
              <a:t>4</a:t>
            </a:fld>
            <a:endParaRPr lang="en-US" altLang="en-US" sz="1400" smtClean="0">
              <a:solidFill>
                <a:srgbClr val="000000"/>
              </a:solidFill>
            </a:endParaRPr>
          </a:p>
        </p:txBody>
      </p:sp>
      <p:sp>
        <p:nvSpPr>
          <p:cNvPr id="4099" name="Rectangle 2"/>
          <p:cNvSpPr>
            <a:spLocks noGrp="1" noChangeArrowheads="1"/>
          </p:cNvSpPr>
          <p:nvPr>
            <p:ph type="title"/>
          </p:nvPr>
        </p:nvSpPr>
        <p:spPr/>
        <p:txBody>
          <a:bodyPr/>
          <a:lstStyle/>
          <a:p>
            <a:r>
              <a:rPr lang="en-US" altLang="en-US" smtClean="0"/>
              <a:t>Why Project Management?</a:t>
            </a:r>
          </a:p>
        </p:txBody>
      </p:sp>
      <p:sp>
        <p:nvSpPr>
          <p:cNvPr id="4100" name="Rectangle 3"/>
          <p:cNvSpPr>
            <a:spLocks noGrp="1" noChangeArrowheads="1"/>
          </p:cNvSpPr>
          <p:nvPr>
            <p:ph type="body" idx="1"/>
          </p:nvPr>
        </p:nvSpPr>
        <p:spPr/>
        <p:txBody>
          <a:bodyPr/>
          <a:lstStyle/>
          <a:p>
            <a:pPr>
              <a:lnSpc>
                <a:spcPct val="90000"/>
              </a:lnSpc>
            </a:pPr>
            <a:r>
              <a:rPr lang="en-US" altLang="en-US" sz="2800" smtClean="0"/>
              <a:t>Most engineers spend most of their work careers working on </a:t>
            </a:r>
            <a:r>
              <a:rPr lang="en-US" altLang="en-US" sz="2800" i="1" smtClean="0"/>
              <a:t>projects</a:t>
            </a:r>
            <a:r>
              <a:rPr lang="en-US" altLang="en-US" sz="2800" smtClean="0"/>
              <a:t>.</a:t>
            </a:r>
          </a:p>
          <a:p>
            <a:pPr>
              <a:lnSpc>
                <a:spcPct val="90000"/>
              </a:lnSpc>
            </a:pPr>
            <a:r>
              <a:rPr lang="en-US" altLang="en-US" sz="2800" smtClean="0"/>
              <a:t>Some organizations work only on projects.</a:t>
            </a:r>
          </a:p>
          <a:p>
            <a:pPr>
              <a:lnSpc>
                <a:spcPct val="90000"/>
              </a:lnSpc>
            </a:pPr>
            <a:r>
              <a:rPr lang="en-US" altLang="en-US" sz="2800" smtClean="0"/>
              <a:t>Other organizations work on delivering a product or service, </a:t>
            </a:r>
          </a:p>
          <a:p>
            <a:pPr lvl="1">
              <a:lnSpc>
                <a:spcPct val="90000"/>
              </a:lnSpc>
            </a:pPr>
            <a:r>
              <a:rPr lang="en-US" altLang="en-US" sz="2400" smtClean="0"/>
              <a:t>that is the organization’s function</a:t>
            </a:r>
          </a:p>
          <a:p>
            <a:pPr lvl="1">
              <a:lnSpc>
                <a:spcPct val="90000"/>
              </a:lnSpc>
            </a:pPr>
            <a:r>
              <a:rPr lang="en-US" altLang="en-US" sz="2400" smtClean="0"/>
              <a:t>Power plant</a:t>
            </a:r>
          </a:p>
          <a:p>
            <a:pPr>
              <a:lnSpc>
                <a:spcPct val="90000"/>
              </a:lnSpc>
            </a:pPr>
            <a:r>
              <a:rPr lang="en-US" altLang="en-US" sz="2800" smtClean="0"/>
              <a:t>But projects are how these functional organizations grow and change</a:t>
            </a:r>
          </a:p>
          <a:p>
            <a:pPr lvl="1">
              <a:lnSpc>
                <a:spcPct val="90000"/>
              </a:lnSpc>
            </a:pPr>
            <a:r>
              <a:rPr lang="en-US" altLang="en-US" sz="2400" smtClean="0"/>
              <a:t>Projects need special management techniques, different than the functional organization.</a:t>
            </a:r>
          </a:p>
        </p:txBody>
      </p:sp>
    </p:spTree>
    <p:extLst>
      <p:ext uri="{BB962C8B-B14F-4D97-AF65-F5344CB8AC3E}">
        <p14:creationId xmlns:p14="http://schemas.microsoft.com/office/powerpoint/2010/main" val="5122976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A4AC8B4-0B2A-4CF8-A136-CBC0D2C343FA}" type="slidenum">
              <a:rPr lang="en-US" altLang="en-US">
                <a:solidFill>
                  <a:srgbClr val="000000"/>
                </a:solidFill>
              </a:rPr>
              <a:pPr/>
              <a:t>40</a:t>
            </a:fld>
            <a:endParaRPr lang="en-US" altLang="en-US">
              <a:solidFill>
                <a:srgbClr val="000000"/>
              </a:solidFill>
            </a:endParaRPr>
          </a:p>
        </p:txBody>
      </p:sp>
      <p:sp>
        <p:nvSpPr>
          <p:cNvPr id="113666" name="Rectangle 2"/>
          <p:cNvSpPr>
            <a:spLocks noGrp="1" noChangeArrowheads="1"/>
          </p:cNvSpPr>
          <p:nvPr>
            <p:ph type="title"/>
          </p:nvPr>
        </p:nvSpPr>
        <p:spPr/>
        <p:txBody>
          <a:bodyPr/>
          <a:lstStyle/>
          <a:p>
            <a:r>
              <a:rPr lang="en-US" altLang="en-US"/>
              <a:t>Faults</a:t>
            </a:r>
          </a:p>
        </p:txBody>
      </p:sp>
      <p:sp>
        <p:nvSpPr>
          <p:cNvPr id="113667" name="Rectangle 3"/>
          <p:cNvSpPr>
            <a:spLocks noGrp="1" noChangeArrowheads="1"/>
          </p:cNvSpPr>
          <p:nvPr>
            <p:ph type="body" idx="1"/>
          </p:nvPr>
        </p:nvSpPr>
        <p:spPr/>
        <p:txBody>
          <a:bodyPr/>
          <a:lstStyle/>
          <a:p>
            <a:r>
              <a:rPr lang="en-US" altLang="en-US"/>
              <a:t>Best evidence not used</a:t>
            </a:r>
          </a:p>
          <a:p>
            <a:r>
              <a:rPr lang="en-US" altLang="en-US"/>
              <a:t>Skill of attorney</a:t>
            </a:r>
          </a:p>
          <a:p>
            <a:r>
              <a:rPr lang="en-US" altLang="en-US"/>
              <a:t>Favors wealth</a:t>
            </a:r>
          </a:p>
          <a:p>
            <a:r>
              <a:rPr lang="en-US" altLang="en-US"/>
              <a:t>Long and costly process</a:t>
            </a:r>
          </a:p>
          <a:p>
            <a:r>
              <a:rPr lang="en-US" altLang="en-US"/>
              <a:t>Always leads to bad feelings</a:t>
            </a:r>
          </a:p>
        </p:txBody>
      </p:sp>
    </p:spTree>
    <p:extLst>
      <p:ext uri="{BB962C8B-B14F-4D97-AF65-F5344CB8AC3E}">
        <p14:creationId xmlns:p14="http://schemas.microsoft.com/office/powerpoint/2010/main" val="1879057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DEB89C6-DF2D-447D-9CBE-956AF68DA8B7}" type="slidenum">
              <a:rPr lang="en-US" altLang="en-US">
                <a:solidFill>
                  <a:srgbClr val="000000"/>
                </a:solidFill>
              </a:rPr>
              <a:pPr/>
              <a:t>41</a:t>
            </a:fld>
            <a:endParaRPr lang="en-US" altLang="en-US">
              <a:solidFill>
                <a:srgbClr val="000000"/>
              </a:solidFill>
            </a:endParaRPr>
          </a:p>
        </p:txBody>
      </p:sp>
      <p:sp>
        <p:nvSpPr>
          <p:cNvPr id="123906" name="Rectangle 2"/>
          <p:cNvSpPr>
            <a:spLocks noGrp="1" noChangeArrowheads="1"/>
          </p:cNvSpPr>
          <p:nvPr>
            <p:ph type="title"/>
          </p:nvPr>
        </p:nvSpPr>
        <p:spPr/>
        <p:txBody>
          <a:bodyPr/>
          <a:lstStyle/>
          <a:p>
            <a:r>
              <a:rPr lang="en-US" altLang="en-US"/>
              <a:t>Attorneys</a:t>
            </a:r>
          </a:p>
        </p:txBody>
      </p:sp>
      <p:sp>
        <p:nvSpPr>
          <p:cNvPr id="123907" name="Rectangle 3"/>
          <p:cNvSpPr>
            <a:spLocks noGrp="1" noChangeArrowheads="1"/>
          </p:cNvSpPr>
          <p:nvPr>
            <p:ph type="body" idx="1"/>
          </p:nvPr>
        </p:nvSpPr>
        <p:spPr/>
        <p:txBody>
          <a:bodyPr/>
          <a:lstStyle/>
          <a:p>
            <a:pPr>
              <a:lnSpc>
                <a:spcPct val="90000"/>
              </a:lnSpc>
            </a:pPr>
            <a:r>
              <a:rPr lang="en-US" altLang="en-US"/>
              <a:t>Privilege</a:t>
            </a:r>
          </a:p>
          <a:p>
            <a:pPr>
              <a:lnSpc>
                <a:spcPct val="90000"/>
              </a:lnSpc>
            </a:pPr>
            <a:r>
              <a:rPr lang="en-US" altLang="en-US"/>
              <a:t>Attorneys may not reveal information provided in confidence in conjunction with a legal matter without permission of the client.</a:t>
            </a:r>
          </a:p>
          <a:p>
            <a:pPr>
              <a:lnSpc>
                <a:spcPct val="90000"/>
              </a:lnSpc>
            </a:pPr>
            <a:r>
              <a:rPr lang="en-US" altLang="en-US"/>
              <a:t>Work-product doctrine</a:t>
            </a:r>
          </a:p>
          <a:p>
            <a:pPr>
              <a:lnSpc>
                <a:spcPct val="90000"/>
              </a:lnSpc>
            </a:pPr>
            <a:r>
              <a:rPr lang="en-US" altLang="en-US"/>
              <a:t>Extends privilege to attorney's documents, analysis, etc.</a:t>
            </a:r>
          </a:p>
        </p:txBody>
      </p:sp>
    </p:spTree>
    <p:extLst>
      <p:ext uri="{BB962C8B-B14F-4D97-AF65-F5344CB8AC3E}">
        <p14:creationId xmlns:p14="http://schemas.microsoft.com/office/powerpoint/2010/main" val="2448257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EF22B97-7AF7-4474-9296-6E88F2421951}" type="slidenum">
              <a:rPr lang="en-US" altLang="en-US">
                <a:solidFill>
                  <a:srgbClr val="000000"/>
                </a:solidFill>
              </a:rPr>
              <a:pPr/>
              <a:t>42</a:t>
            </a:fld>
            <a:endParaRPr lang="en-US" altLang="en-US">
              <a:solidFill>
                <a:srgbClr val="000000"/>
              </a:solidFill>
            </a:endParaRPr>
          </a:p>
        </p:txBody>
      </p:sp>
      <p:sp>
        <p:nvSpPr>
          <p:cNvPr id="25602" name="Rectangle 2"/>
          <p:cNvSpPr>
            <a:spLocks noGrp="1" noChangeArrowheads="1"/>
          </p:cNvSpPr>
          <p:nvPr>
            <p:ph type="title"/>
          </p:nvPr>
        </p:nvSpPr>
        <p:spPr/>
        <p:txBody>
          <a:bodyPr/>
          <a:lstStyle/>
          <a:p>
            <a:r>
              <a:rPr lang="en-US" altLang="en-US"/>
              <a:t>Discovery</a:t>
            </a:r>
          </a:p>
        </p:txBody>
      </p:sp>
      <p:sp>
        <p:nvSpPr>
          <p:cNvPr id="25603" name="Rectangle 3"/>
          <p:cNvSpPr>
            <a:spLocks noGrp="1" noChangeArrowheads="1"/>
          </p:cNvSpPr>
          <p:nvPr>
            <p:ph type="body" idx="1"/>
          </p:nvPr>
        </p:nvSpPr>
        <p:spPr/>
        <p:txBody>
          <a:bodyPr/>
          <a:lstStyle/>
          <a:p>
            <a:r>
              <a:rPr lang="en-US" altLang="en-US"/>
              <a:t>Depositions</a:t>
            </a:r>
          </a:p>
          <a:p>
            <a:r>
              <a:rPr lang="en-US" altLang="en-US"/>
              <a:t>Interrogatories</a:t>
            </a:r>
          </a:p>
          <a:p>
            <a:r>
              <a:rPr lang="en-US" altLang="en-US"/>
              <a:t>Documents</a:t>
            </a:r>
          </a:p>
          <a:p>
            <a:pPr lvl="1"/>
            <a:r>
              <a:rPr lang="en-US" altLang="en-US"/>
              <a:t>Email</a:t>
            </a:r>
          </a:p>
          <a:p>
            <a:pPr lvl="1"/>
            <a:r>
              <a:rPr lang="en-US" altLang="en-US"/>
              <a:t>anything else</a:t>
            </a:r>
          </a:p>
          <a:p>
            <a:endParaRPr lang="en-US" altLang="en-US"/>
          </a:p>
        </p:txBody>
      </p:sp>
    </p:spTree>
    <p:extLst>
      <p:ext uri="{BB962C8B-B14F-4D97-AF65-F5344CB8AC3E}">
        <p14:creationId xmlns:p14="http://schemas.microsoft.com/office/powerpoint/2010/main" val="11546454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RBRAK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 calcmode="lin" valueType="num">
                                      <p:cBhvr additive="base">
                                        <p:cTn id="13" dur="500" fill="hold"/>
                                        <p:tgtEl>
                                          <p:spTgt spid="2560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560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CARBRAKE.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5603">
                                            <p:txEl>
                                              <p:pRg st="2" end="2"/>
                                            </p:txEl>
                                          </p:spTgt>
                                        </p:tgtEl>
                                        <p:attrNameLst>
                                          <p:attrName>style.visibility</p:attrName>
                                        </p:attrNameLst>
                                      </p:cBhvr>
                                      <p:to>
                                        <p:strVal val="visible"/>
                                      </p:to>
                                    </p:set>
                                    <p:anim calcmode="lin" valueType="num">
                                      <p:cBhvr additive="base">
                                        <p:cTn id="19" dur="500" fill="hold"/>
                                        <p:tgtEl>
                                          <p:spTgt spid="2560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560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CARBRAKE.WAV"/>
                                        </p:tgtEl>
                                      </p:cMediaNode>
                                    </p:audio>
                                  </p:subTnLst>
                                </p:cTn>
                              </p:par>
                              <p:par>
                                <p:cTn id="21" presetID="2" presetClass="entr" presetSubtype="2" fill="hold" grpId="0" nodeType="withEffect">
                                  <p:stCondLst>
                                    <p:cond delay="0"/>
                                  </p:stCondLst>
                                  <p:childTnLst>
                                    <p:set>
                                      <p:cBhvr>
                                        <p:cTn id="22" dur="1" fill="hold">
                                          <p:stCondLst>
                                            <p:cond delay="0"/>
                                          </p:stCondLst>
                                        </p:cTn>
                                        <p:tgtEl>
                                          <p:spTgt spid="25603">
                                            <p:txEl>
                                              <p:pRg st="3" end="3"/>
                                            </p:txEl>
                                          </p:spTgt>
                                        </p:tgtEl>
                                        <p:attrNameLst>
                                          <p:attrName>style.visibility</p:attrName>
                                        </p:attrNameLst>
                                      </p:cBhvr>
                                      <p:to>
                                        <p:strVal val="visible"/>
                                      </p:to>
                                    </p:set>
                                    <p:anim calcmode="lin" valueType="num">
                                      <p:cBhvr additive="base">
                                        <p:cTn id="23" dur="500" fill="hold"/>
                                        <p:tgtEl>
                                          <p:spTgt spid="25603">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560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2" name="CARBRAKE.WAV"/>
                                        </p:tgtEl>
                                      </p:cMediaNode>
                                    </p:audio>
                                  </p:subTnLst>
                                </p:cTn>
                              </p:par>
                              <p:par>
                                <p:cTn id="25" presetID="2" presetClass="entr" presetSubtype="2" fill="hold" grpId="0" nodeType="withEffect">
                                  <p:stCondLst>
                                    <p:cond delay="0"/>
                                  </p:stCondLst>
                                  <p:childTnLst>
                                    <p:set>
                                      <p:cBhvr>
                                        <p:cTn id="26" dur="1" fill="hold">
                                          <p:stCondLst>
                                            <p:cond delay="0"/>
                                          </p:stCondLst>
                                        </p:cTn>
                                        <p:tgtEl>
                                          <p:spTgt spid="25603">
                                            <p:txEl>
                                              <p:pRg st="4" end="4"/>
                                            </p:txEl>
                                          </p:spTgt>
                                        </p:tgtEl>
                                        <p:attrNameLst>
                                          <p:attrName>style.visibility</p:attrName>
                                        </p:attrNameLst>
                                      </p:cBhvr>
                                      <p:to>
                                        <p:strVal val="visible"/>
                                      </p:to>
                                    </p:set>
                                    <p:anim calcmode="lin" valueType="num">
                                      <p:cBhvr additive="base">
                                        <p:cTn id="27" dur="500" fill="hold"/>
                                        <p:tgtEl>
                                          <p:spTgt spid="2560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25603">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2"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smtClean="0"/>
              <a:t>More</a:t>
            </a:r>
            <a:endParaRPr lang="en-US" altLang="en-US" dirty="0"/>
          </a:p>
        </p:txBody>
      </p:sp>
      <p:sp>
        <p:nvSpPr>
          <p:cNvPr id="4099" name="Rectangle 3"/>
          <p:cNvSpPr>
            <a:spLocks noGrp="1" noChangeArrowheads="1"/>
          </p:cNvSpPr>
          <p:nvPr>
            <p:ph type="body" idx="1"/>
          </p:nvPr>
        </p:nvSpPr>
        <p:spPr/>
        <p:txBody>
          <a:bodyPr/>
          <a:lstStyle/>
          <a:p>
            <a:r>
              <a:rPr lang="en-US" altLang="en-US" dirty="0"/>
              <a:t>Administrative </a:t>
            </a:r>
            <a:r>
              <a:rPr lang="en-US" altLang="en-US" dirty="0" smtClean="0"/>
              <a:t>Law</a:t>
            </a:r>
            <a:endParaRPr lang="en-US" altLang="en-US" dirty="0"/>
          </a:p>
          <a:p>
            <a:r>
              <a:rPr lang="en-US" altLang="en-US" dirty="0"/>
              <a:t>Law and Science</a:t>
            </a:r>
          </a:p>
          <a:p>
            <a:r>
              <a:rPr lang="en-US" altLang="en-US" dirty="0"/>
              <a:t>Research</a:t>
            </a:r>
          </a:p>
          <a:p>
            <a:r>
              <a:rPr lang="en-US" altLang="en-US" dirty="0"/>
              <a:t>Permits</a:t>
            </a:r>
          </a:p>
          <a:p>
            <a:pPr>
              <a:buFontTx/>
              <a:buNone/>
            </a:pPr>
            <a:endParaRPr lang="en-US" altLang="en-US" dirty="0"/>
          </a:p>
        </p:txBody>
      </p:sp>
    </p:spTree>
    <p:extLst>
      <p:ext uri="{BB962C8B-B14F-4D97-AF65-F5344CB8AC3E}">
        <p14:creationId xmlns:p14="http://schemas.microsoft.com/office/powerpoint/2010/main" val="38624755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a:t>Administrative Law</a:t>
            </a:r>
          </a:p>
        </p:txBody>
      </p:sp>
      <p:sp>
        <p:nvSpPr>
          <p:cNvPr id="5123" name="Rectangle 3"/>
          <p:cNvSpPr>
            <a:spLocks noGrp="1" noChangeArrowheads="1"/>
          </p:cNvSpPr>
          <p:nvPr>
            <p:ph type="body" idx="1"/>
          </p:nvPr>
        </p:nvSpPr>
        <p:spPr/>
        <p:txBody>
          <a:bodyPr/>
          <a:lstStyle/>
          <a:p>
            <a:r>
              <a:rPr lang="en-US" altLang="en-US"/>
              <a:t>Laws are overseen by an administrative agency</a:t>
            </a:r>
          </a:p>
          <a:p>
            <a:r>
              <a:rPr lang="en-US" altLang="en-US"/>
              <a:t>Agency may have been created for purpose of administering that law</a:t>
            </a:r>
          </a:p>
          <a:p>
            <a:r>
              <a:rPr lang="en-US" altLang="en-US"/>
              <a:t>Or that duty added later</a:t>
            </a:r>
          </a:p>
          <a:p>
            <a:r>
              <a:rPr lang="en-US" altLang="en-US"/>
              <a:t>Statute required for each law.  </a:t>
            </a:r>
          </a:p>
        </p:txBody>
      </p:sp>
    </p:spTree>
    <p:extLst>
      <p:ext uri="{BB962C8B-B14F-4D97-AF65-F5344CB8AC3E}">
        <p14:creationId xmlns:p14="http://schemas.microsoft.com/office/powerpoint/2010/main" val="20844279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a:t>Administrative Agencies</a:t>
            </a:r>
          </a:p>
        </p:txBody>
      </p:sp>
      <p:sp>
        <p:nvSpPr>
          <p:cNvPr id="6147" name="Rectangle 3"/>
          <p:cNvSpPr>
            <a:spLocks noGrp="1" noChangeArrowheads="1"/>
          </p:cNvSpPr>
          <p:nvPr>
            <p:ph type="body" idx="1"/>
          </p:nvPr>
        </p:nvSpPr>
        <p:spPr/>
        <p:txBody>
          <a:bodyPr/>
          <a:lstStyle/>
          <a:p>
            <a:r>
              <a:rPr lang="en-US" altLang="en-US"/>
              <a:t>Have some powers of all three main branches</a:t>
            </a:r>
          </a:p>
          <a:p>
            <a:r>
              <a:rPr lang="en-US" altLang="en-US"/>
              <a:t>Legislative, make some laws</a:t>
            </a:r>
          </a:p>
          <a:p>
            <a:r>
              <a:rPr lang="en-US" altLang="en-US"/>
              <a:t>Judicial, hearings on individual cases </a:t>
            </a:r>
          </a:p>
          <a:p>
            <a:r>
              <a:rPr lang="en-US" altLang="en-US"/>
              <a:t>Executive, investigate violations.</a:t>
            </a:r>
          </a:p>
        </p:txBody>
      </p:sp>
    </p:spTree>
    <p:extLst>
      <p:ext uri="{BB962C8B-B14F-4D97-AF65-F5344CB8AC3E}">
        <p14:creationId xmlns:p14="http://schemas.microsoft.com/office/powerpoint/2010/main" val="140173618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a:t>Genesis of Agency</a:t>
            </a:r>
          </a:p>
        </p:txBody>
      </p:sp>
      <p:sp>
        <p:nvSpPr>
          <p:cNvPr id="7171" name="Rectangle 3"/>
          <p:cNvSpPr>
            <a:spLocks noGrp="1" noChangeArrowheads="1"/>
          </p:cNvSpPr>
          <p:nvPr>
            <p:ph type="body" idx="1"/>
          </p:nvPr>
        </p:nvSpPr>
        <p:spPr/>
        <p:txBody>
          <a:bodyPr/>
          <a:lstStyle/>
          <a:p>
            <a:r>
              <a:rPr lang="en-US" altLang="en-US"/>
              <a:t>Some are created directly by congress</a:t>
            </a:r>
          </a:p>
          <a:p>
            <a:pPr lvl="1"/>
            <a:r>
              <a:rPr lang="en-US" altLang="en-US"/>
              <a:t>Specific statute</a:t>
            </a:r>
          </a:p>
          <a:p>
            <a:pPr lvl="1"/>
            <a:r>
              <a:rPr lang="en-US" altLang="en-US"/>
              <a:t>“enabling legislation”</a:t>
            </a:r>
          </a:p>
          <a:p>
            <a:pPr lvl="1"/>
            <a:r>
              <a:rPr lang="en-US" altLang="en-US"/>
              <a:t>cf. original cabinet duties</a:t>
            </a:r>
          </a:p>
          <a:p>
            <a:r>
              <a:rPr lang="en-US" altLang="en-US"/>
              <a:t>Or Agency formed by Executive Branch</a:t>
            </a:r>
          </a:p>
          <a:p>
            <a:pPr lvl="1"/>
            <a:r>
              <a:rPr lang="en-US" altLang="en-US"/>
              <a:t>of earlier authorized smaller agencies</a:t>
            </a:r>
          </a:p>
        </p:txBody>
      </p:sp>
    </p:spTree>
    <p:extLst>
      <p:ext uri="{BB962C8B-B14F-4D97-AF65-F5344CB8AC3E}">
        <p14:creationId xmlns:p14="http://schemas.microsoft.com/office/powerpoint/2010/main" val="155212563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a:t>Powers Limited</a:t>
            </a:r>
          </a:p>
        </p:txBody>
      </p:sp>
      <p:sp>
        <p:nvSpPr>
          <p:cNvPr id="8195" name="Rectangle 3"/>
          <p:cNvSpPr>
            <a:spLocks noGrp="1" noChangeArrowheads="1"/>
          </p:cNvSpPr>
          <p:nvPr>
            <p:ph type="body" idx="1"/>
          </p:nvPr>
        </p:nvSpPr>
        <p:spPr/>
        <p:txBody>
          <a:bodyPr/>
          <a:lstStyle/>
          <a:p>
            <a:r>
              <a:rPr lang="en-US" altLang="en-US"/>
              <a:t>Legislative</a:t>
            </a:r>
          </a:p>
          <a:p>
            <a:pPr lvl="1"/>
            <a:r>
              <a:rPr lang="en-US" altLang="en-US"/>
              <a:t>Only the laws (called rules) that are permitted by the enabling legislation</a:t>
            </a:r>
          </a:p>
          <a:p>
            <a:pPr lvl="1"/>
            <a:r>
              <a:rPr lang="en-US" altLang="en-US"/>
              <a:t>Must strictly conform to that legislation</a:t>
            </a:r>
          </a:p>
          <a:p>
            <a:r>
              <a:rPr lang="en-US" altLang="en-US"/>
              <a:t>Judicial</a:t>
            </a:r>
          </a:p>
          <a:p>
            <a:pPr lvl="1"/>
            <a:r>
              <a:rPr lang="en-US" altLang="en-US"/>
              <a:t>All decisions may be appealed to courts</a:t>
            </a:r>
          </a:p>
          <a:p>
            <a:pPr lvl="1"/>
            <a:r>
              <a:rPr lang="en-US" altLang="en-US"/>
              <a:t>Deference</a:t>
            </a:r>
          </a:p>
        </p:txBody>
      </p:sp>
    </p:spTree>
    <p:extLst>
      <p:ext uri="{BB962C8B-B14F-4D97-AF65-F5344CB8AC3E}">
        <p14:creationId xmlns:p14="http://schemas.microsoft.com/office/powerpoint/2010/main" val="52302695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a:t>Digress to Statute</a:t>
            </a:r>
          </a:p>
        </p:txBody>
      </p:sp>
      <p:sp>
        <p:nvSpPr>
          <p:cNvPr id="16387" name="Rectangle 3"/>
          <p:cNvSpPr>
            <a:spLocks noGrp="1" noChangeArrowheads="1"/>
          </p:cNvSpPr>
          <p:nvPr>
            <p:ph type="body" idx="1"/>
          </p:nvPr>
        </p:nvSpPr>
        <p:spPr/>
        <p:txBody>
          <a:bodyPr/>
          <a:lstStyle/>
          <a:p>
            <a:pPr>
              <a:lnSpc>
                <a:spcPct val="90000"/>
              </a:lnSpc>
            </a:pPr>
            <a:r>
              <a:rPr lang="en-US" altLang="en-US" sz="2800"/>
              <a:t>Note CFR Titles are not same as Statute Titles</a:t>
            </a:r>
          </a:p>
          <a:p>
            <a:pPr>
              <a:lnSpc>
                <a:spcPct val="90000"/>
              </a:lnSpc>
            </a:pPr>
            <a:r>
              <a:rPr lang="en-US" altLang="en-US" sz="2800">
                <a:hlinkClick r:id="rId2"/>
              </a:rPr>
              <a:t>http://caselaw.lp.findlaw.com/casecode/uscodes/toc.html</a:t>
            </a:r>
            <a:r>
              <a:rPr lang="en-US" altLang="en-US" sz="2800"/>
              <a:t> </a:t>
            </a:r>
          </a:p>
          <a:p>
            <a:pPr>
              <a:lnSpc>
                <a:spcPct val="90000"/>
              </a:lnSpc>
            </a:pPr>
            <a:r>
              <a:rPr lang="en-US" altLang="en-US" sz="2800"/>
              <a:t>Endangered Species Act</a:t>
            </a:r>
          </a:p>
          <a:p>
            <a:pPr>
              <a:lnSpc>
                <a:spcPct val="90000"/>
              </a:lnSpc>
            </a:pPr>
            <a:r>
              <a:rPr lang="en-US" altLang="en-US" sz="2800"/>
              <a:t>PL 93-205</a:t>
            </a:r>
          </a:p>
          <a:p>
            <a:pPr>
              <a:lnSpc>
                <a:spcPct val="90000"/>
              </a:lnSpc>
            </a:pPr>
            <a:r>
              <a:rPr lang="en-US" altLang="en-US" sz="2800"/>
              <a:t>Codified in Title 16, Conservation</a:t>
            </a:r>
          </a:p>
          <a:p>
            <a:pPr lvl="1">
              <a:lnSpc>
                <a:spcPct val="90000"/>
              </a:lnSpc>
            </a:pPr>
            <a:r>
              <a:rPr lang="en-US" altLang="en-US" sz="2400"/>
              <a:t>Under 7, 15, 33, 42, 43 as well</a:t>
            </a:r>
          </a:p>
          <a:p>
            <a:pPr>
              <a:lnSpc>
                <a:spcPct val="90000"/>
              </a:lnSpc>
            </a:pPr>
            <a:r>
              <a:rPr lang="en-US" altLang="en-US" sz="2800"/>
              <a:t>Chapter 35</a:t>
            </a:r>
          </a:p>
          <a:p>
            <a:pPr>
              <a:lnSpc>
                <a:spcPct val="90000"/>
              </a:lnSpc>
            </a:pPr>
            <a:r>
              <a:rPr lang="en-US" altLang="en-US" sz="2800"/>
              <a:t>Sections [ </a:t>
            </a:r>
            <a:r>
              <a:rPr lang="en-US" altLang="en-US" sz="2800">
                <a:cs typeface="Times New Roman" pitchFamily="18" charset="0"/>
              </a:rPr>
              <a:t>§ ] </a:t>
            </a:r>
            <a:r>
              <a:rPr lang="en-US" altLang="en-US" sz="2800"/>
              <a:t>1531 to 1535</a:t>
            </a:r>
          </a:p>
        </p:txBody>
      </p:sp>
    </p:spTree>
    <p:extLst>
      <p:ext uri="{BB962C8B-B14F-4D97-AF65-F5344CB8AC3E}">
        <p14:creationId xmlns:p14="http://schemas.microsoft.com/office/powerpoint/2010/main" val="220382413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a:t>Enabling</a:t>
            </a:r>
          </a:p>
        </p:txBody>
      </p:sp>
      <p:sp>
        <p:nvSpPr>
          <p:cNvPr id="17411" name="Rectangle 3"/>
          <p:cNvSpPr>
            <a:spLocks noGrp="1" noChangeArrowheads="1"/>
          </p:cNvSpPr>
          <p:nvPr>
            <p:ph type="body" idx="1"/>
          </p:nvPr>
        </p:nvSpPr>
        <p:spPr/>
        <p:txBody>
          <a:bodyPr/>
          <a:lstStyle/>
          <a:p>
            <a:r>
              <a:rPr lang="en-US" altLang="en-US"/>
              <a:t>See </a:t>
            </a:r>
            <a:r>
              <a:rPr lang="en-US" altLang="en-US">
                <a:cs typeface="Times New Roman" pitchFamily="18" charset="0"/>
              </a:rPr>
              <a:t>§1533.a</a:t>
            </a:r>
          </a:p>
          <a:p>
            <a:r>
              <a:rPr lang="en-US" altLang="en-US">
                <a:latin typeface="Arial Unicode MS" pitchFamily="34" charset="-128"/>
              </a:rPr>
              <a:t>(a) Generally (1) The Secretary shall by regulation promulgated in accordance with subsection (b)</a:t>
            </a:r>
            <a:r>
              <a:rPr lang="en-US" altLang="en-US"/>
              <a:t> </a:t>
            </a:r>
          </a:p>
          <a:p>
            <a:r>
              <a:rPr lang="en-US" altLang="en-US"/>
              <a:t>Who is?</a:t>
            </a:r>
          </a:p>
          <a:p>
            <a:pPr lvl="1"/>
            <a:r>
              <a:rPr lang="en-US" altLang="en-US"/>
              <a:t>See definitions section</a:t>
            </a:r>
          </a:p>
          <a:p>
            <a:endParaRPr lang="en-US" altLang="en-US"/>
          </a:p>
        </p:txBody>
      </p:sp>
    </p:spTree>
    <p:extLst>
      <p:ext uri="{BB962C8B-B14F-4D97-AF65-F5344CB8AC3E}">
        <p14:creationId xmlns:p14="http://schemas.microsoft.com/office/powerpoint/2010/main" val="275895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CEB9FF30-FDB7-4DD8-8D6C-EB95DB0996C8}" type="slidenum">
              <a:rPr lang="en-US" altLang="en-US" sz="1400" smtClean="0">
                <a:solidFill>
                  <a:srgbClr val="000000"/>
                </a:solidFill>
              </a:rPr>
              <a:pPr>
                <a:spcBef>
                  <a:spcPct val="0"/>
                </a:spcBef>
                <a:buFontTx/>
                <a:buNone/>
              </a:pPr>
              <a:t>5</a:t>
            </a:fld>
            <a:endParaRPr lang="en-US" altLang="en-US" sz="1400" smtClean="0">
              <a:solidFill>
                <a:srgbClr val="000000"/>
              </a:solidFill>
            </a:endParaRPr>
          </a:p>
        </p:txBody>
      </p:sp>
      <p:sp>
        <p:nvSpPr>
          <p:cNvPr id="4098" name="Rectangle 2"/>
          <p:cNvSpPr>
            <a:spLocks noGrp="1" noChangeArrowheads="1"/>
          </p:cNvSpPr>
          <p:nvPr>
            <p:ph type="title"/>
          </p:nvPr>
        </p:nvSpPr>
        <p:spPr/>
        <p:txBody>
          <a:bodyPr/>
          <a:lstStyle/>
          <a:p>
            <a:r>
              <a:rPr lang="en-US" altLang="en-US" smtClean="0"/>
              <a:t>What is a project?</a:t>
            </a:r>
          </a:p>
        </p:txBody>
      </p:sp>
      <p:sp>
        <p:nvSpPr>
          <p:cNvPr id="4099" name="Rectangle 3"/>
          <p:cNvSpPr>
            <a:spLocks noGrp="1" noChangeArrowheads="1"/>
          </p:cNvSpPr>
          <p:nvPr>
            <p:ph type="body" idx="1"/>
          </p:nvPr>
        </p:nvSpPr>
        <p:spPr>
          <a:xfrm>
            <a:off x="1143000" y="1905000"/>
            <a:ext cx="7772400" cy="4114800"/>
          </a:xfrm>
        </p:spPr>
        <p:txBody>
          <a:bodyPr/>
          <a:lstStyle/>
          <a:p>
            <a:r>
              <a:rPr lang="en-US" altLang="en-US" smtClean="0"/>
              <a:t>One-of-kind undertaking</a:t>
            </a:r>
          </a:p>
          <a:p>
            <a:r>
              <a:rPr lang="en-US" altLang="en-US" smtClean="0"/>
              <a:t>Definite objective</a:t>
            </a:r>
          </a:p>
          <a:p>
            <a:r>
              <a:rPr lang="en-US" altLang="en-US" smtClean="0"/>
              <a:t>Start and end points</a:t>
            </a:r>
          </a:p>
        </p:txBody>
      </p:sp>
    </p:spTree>
    <p:extLst>
      <p:ext uri="{BB962C8B-B14F-4D97-AF65-F5344CB8AC3E}">
        <p14:creationId xmlns:p14="http://schemas.microsoft.com/office/powerpoint/2010/main" val="19940845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4098">
                                            <p:txEl>
                                              <p:pRg st="0" end="0"/>
                                            </p:txEl>
                                          </p:spTgt>
                                        </p:tgtEl>
                                        <p:attrNameLst>
                                          <p:attrName>style.visibility</p:attrName>
                                        </p:attrNameLst>
                                      </p:cBhvr>
                                      <p:to>
                                        <p:strVal val="visible"/>
                                      </p:to>
                                    </p:set>
                                    <p:anim calcmode="lin" valueType="num">
                                      <p:cBhvr additive="base">
                                        <p:cTn id="7" dur="500" fill="hold"/>
                                        <p:tgtEl>
                                          <p:spTgt spid="4098">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09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 calcmode="lin" valueType="num">
                                      <p:cBhvr additive="base">
                                        <p:cTn id="13"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9">
                                            <p:txEl>
                                              <p:pRg st="1" end="1"/>
                                            </p:txEl>
                                          </p:spTgt>
                                        </p:tgtEl>
                                        <p:attrNameLst>
                                          <p:attrName>style.visibility</p:attrName>
                                        </p:attrNameLst>
                                      </p:cBhvr>
                                      <p:to>
                                        <p:strVal val="visible"/>
                                      </p:to>
                                    </p:set>
                                    <p:anim calcmode="lin" valueType="num">
                                      <p:cBhvr additive="base">
                                        <p:cTn id="19"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99">
                                            <p:txEl>
                                              <p:pRg st="2" end="2"/>
                                            </p:txEl>
                                          </p:spTgt>
                                        </p:tgtEl>
                                        <p:attrNameLst>
                                          <p:attrName>style.visibility</p:attrName>
                                        </p:attrNameLst>
                                      </p:cBhvr>
                                      <p:to>
                                        <p:strVal val="visible"/>
                                      </p:to>
                                    </p:set>
                                    <p:anim calcmode="lin" valueType="num">
                                      <p:cBhvr additive="base">
                                        <p:cTn id="25"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build="p" autoUpdateAnimBg="0" advAuto="0"/>
      <p:bldP spid="4099"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a:t>Rule (Law) Making</a:t>
            </a:r>
          </a:p>
        </p:txBody>
      </p:sp>
      <p:sp>
        <p:nvSpPr>
          <p:cNvPr id="9219" name="Rectangle 3"/>
          <p:cNvSpPr>
            <a:spLocks noGrp="1" noChangeArrowheads="1"/>
          </p:cNvSpPr>
          <p:nvPr>
            <p:ph type="body" idx="1"/>
          </p:nvPr>
        </p:nvSpPr>
        <p:spPr/>
        <p:txBody>
          <a:bodyPr/>
          <a:lstStyle/>
          <a:p>
            <a:r>
              <a:rPr lang="en-US" altLang="en-US" dirty="0"/>
              <a:t>Must conform to the Administrative Procedures Act</a:t>
            </a:r>
          </a:p>
          <a:p>
            <a:pPr lvl="1"/>
            <a:r>
              <a:rPr lang="en-US" altLang="en-US" dirty="0"/>
              <a:t>exactly</a:t>
            </a:r>
          </a:p>
          <a:p>
            <a:r>
              <a:rPr lang="en-US" altLang="en-US" dirty="0"/>
              <a:t>(State similar)</a:t>
            </a:r>
          </a:p>
          <a:p>
            <a:r>
              <a:rPr lang="en-US" altLang="en-US" dirty="0">
                <a:hlinkClick r:id="rId2"/>
              </a:rPr>
              <a:t>http://touchngo.com/lglcntr/akstats/Statutes/Title44/Chapter62.htm</a:t>
            </a:r>
            <a:r>
              <a:rPr lang="en-US" altLang="en-US" dirty="0"/>
              <a:t> </a:t>
            </a:r>
          </a:p>
        </p:txBody>
      </p:sp>
    </p:spTree>
    <p:extLst>
      <p:ext uri="{BB962C8B-B14F-4D97-AF65-F5344CB8AC3E}">
        <p14:creationId xmlns:p14="http://schemas.microsoft.com/office/powerpoint/2010/main" val="245773662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Sequence</a:t>
            </a:r>
            <a:endParaRPr lang="en-US" dirty="0"/>
          </a:p>
        </p:txBody>
      </p:sp>
      <p:sp>
        <p:nvSpPr>
          <p:cNvPr id="3" name="Content Placeholder 2"/>
          <p:cNvSpPr>
            <a:spLocks noGrp="1"/>
          </p:cNvSpPr>
          <p:nvPr>
            <p:ph idx="1"/>
          </p:nvPr>
        </p:nvSpPr>
        <p:spPr>
          <a:xfrm>
            <a:off x="762000" y="1676400"/>
            <a:ext cx="7772400" cy="4114800"/>
          </a:xfrm>
        </p:spPr>
        <p:txBody>
          <a:bodyPr/>
          <a:lstStyle/>
          <a:p>
            <a:r>
              <a:rPr lang="en-US" dirty="0" smtClean="0"/>
              <a:t>PL public law, start with number of congress</a:t>
            </a:r>
          </a:p>
          <a:p>
            <a:r>
              <a:rPr lang="en-US" dirty="0" smtClean="0"/>
              <a:t>USC United States Code, PL is codified with number that fits into sequence.  Usually preserves the “titles” from PL</a:t>
            </a:r>
          </a:p>
          <a:p>
            <a:r>
              <a:rPr lang="en-US" dirty="0" smtClean="0"/>
              <a:t>APA Administrative Procedures Act </a:t>
            </a:r>
          </a:p>
          <a:p>
            <a:r>
              <a:rPr lang="en-US" dirty="0" smtClean="0"/>
              <a:t>FR notices are published in the Federal Register, including drafts of the rules, meetings, comment periods, etc. </a:t>
            </a:r>
          </a:p>
          <a:p>
            <a:endParaRPr lang="en-US" dirty="0"/>
          </a:p>
        </p:txBody>
      </p:sp>
    </p:spTree>
    <p:extLst>
      <p:ext uri="{BB962C8B-B14F-4D97-AF65-F5344CB8AC3E}">
        <p14:creationId xmlns:p14="http://schemas.microsoft.com/office/powerpoint/2010/main" val="5183424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Rule is codified into: </a:t>
            </a:r>
          </a:p>
          <a:p>
            <a:r>
              <a:rPr lang="en-US" dirty="0" smtClean="0"/>
              <a:t>CFR, Code of Federal Regulations</a:t>
            </a:r>
          </a:p>
          <a:p>
            <a:r>
              <a:rPr lang="en-US" dirty="0" smtClean="0"/>
              <a:t>Permits: Statute or Rule will specify activities or events for which permits are needed </a:t>
            </a:r>
            <a:endParaRPr lang="en-US" dirty="0"/>
          </a:p>
        </p:txBody>
      </p:sp>
    </p:spTree>
    <p:extLst>
      <p:ext uri="{BB962C8B-B14F-4D97-AF65-F5344CB8AC3E}">
        <p14:creationId xmlns:p14="http://schemas.microsoft.com/office/powerpoint/2010/main" val="72230570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a:t>Federal APA</a:t>
            </a:r>
          </a:p>
        </p:txBody>
      </p:sp>
      <p:sp>
        <p:nvSpPr>
          <p:cNvPr id="10243" name="Rectangle 3"/>
          <p:cNvSpPr>
            <a:spLocks noGrp="1" noChangeArrowheads="1"/>
          </p:cNvSpPr>
          <p:nvPr>
            <p:ph type="body" idx="1"/>
          </p:nvPr>
        </p:nvSpPr>
        <p:spPr/>
        <p:txBody>
          <a:bodyPr/>
          <a:lstStyle/>
          <a:p>
            <a:pPr>
              <a:lnSpc>
                <a:spcPct val="90000"/>
              </a:lnSpc>
            </a:pPr>
            <a:r>
              <a:rPr lang="en-US" altLang="en-US" sz="2800"/>
              <a:t>Informal “Rule Making”</a:t>
            </a:r>
          </a:p>
          <a:p>
            <a:pPr>
              <a:lnSpc>
                <a:spcPct val="90000"/>
              </a:lnSpc>
            </a:pPr>
            <a:r>
              <a:rPr lang="en-US" altLang="en-US" sz="2800"/>
              <a:t>AKA “notice and comment”</a:t>
            </a:r>
          </a:p>
          <a:p>
            <a:pPr>
              <a:lnSpc>
                <a:spcPct val="90000"/>
              </a:lnSpc>
            </a:pPr>
            <a:r>
              <a:rPr lang="en-US" altLang="en-US" sz="2800"/>
              <a:t>Used unless statute says otherwise</a:t>
            </a:r>
          </a:p>
          <a:p>
            <a:pPr>
              <a:lnSpc>
                <a:spcPct val="90000"/>
              </a:lnSpc>
            </a:pPr>
            <a:r>
              <a:rPr lang="en-US" altLang="en-US" sz="2800"/>
              <a:t>No formal public hearing</a:t>
            </a:r>
          </a:p>
          <a:p>
            <a:pPr>
              <a:lnSpc>
                <a:spcPct val="90000"/>
              </a:lnSpc>
            </a:pPr>
            <a:r>
              <a:rPr lang="en-US" altLang="en-US" sz="2800"/>
              <a:t>No formal records of hearing or comments</a:t>
            </a:r>
          </a:p>
          <a:p>
            <a:pPr>
              <a:lnSpc>
                <a:spcPct val="90000"/>
              </a:lnSpc>
            </a:pPr>
            <a:r>
              <a:rPr lang="en-US" altLang="en-US" sz="2800"/>
              <a:t>(But often both are kept)</a:t>
            </a:r>
          </a:p>
          <a:p>
            <a:pPr>
              <a:lnSpc>
                <a:spcPct val="90000"/>
              </a:lnSpc>
            </a:pPr>
            <a:r>
              <a:rPr lang="en-US" altLang="en-US" sz="2800"/>
              <a:t>All parties don’t know what is going on</a:t>
            </a:r>
          </a:p>
          <a:p>
            <a:pPr lvl="1">
              <a:lnSpc>
                <a:spcPct val="90000"/>
              </a:lnSpc>
            </a:pPr>
            <a:r>
              <a:rPr lang="en-US" altLang="en-US" sz="2400"/>
              <a:t>One might submit incorrect data, others would not know</a:t>
            </a:r>
          </a:p>
        </p:txBody>
      </p:sp>
    </p:spTree>
    <p:extLst>
      <p:ext uri="{BB962C8B-B14F-4D97-AF65-F5344CB8AC3E}">
        <p14:creationId xmlns:p14="http://schemas.microsoft.com/office/powerpoint/2010/main" val="311730626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a:t>Formal</a:t>
            </a:r>
          </a:p>
        </p:txBody>
      </p:sp>
      <p:sp>
        <p:nvSpPr>
          <p:cNvPr id="11267" name="Rectangle 3"/>
          <p:cNvSpPr>
            <a:spLocks noGrp="1" noChangeArrowheads="1"/>
          </p:cNvSpPr>
          <p:nvPr>
            <p:ph type="body" idx="1"/>
          </p:nvPr>
        </p:nvSpPr>
        <p:spPr/>
        <p:txBody>
          <a:bodyPr/>
          <a:lstStyle/>
          <a:p>
            <a:r>
              <a:rPr lang="en-US" altLang="en-US"/>
              <a:t>Must have public hearings</a:t>
            </a:r>
          </a:p>
          <a:p>
            <a:r>
              <a:rPr lang="en-US" altLang="en-US"/>
              <a:t>Must keep records</a:t>
            </a:r>
          </a:p>
          <a:p>
            <a:pPr lvl="1"/>
            <a:r>
              <a:rPr lang="en-US" altLang="en-US"/>
              <a:t>transcripts</a:t>
            </a:r>
          </a:p>
        </p:txBody>
      </p:sp>
    </p:spTree>
    <p:extLst>
      <p:ext uri="{BB962C8B-B14F-4D97-AF65-F5344CB8AC3E}">
        <p14:creationId xmlns:p14="http://schemas.microsoft.com/office/powerpoint/2010/main" val="194024109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a:t>Process</a:t>
            </a:r>
          </a:p>
        </p:txBody>
      </p:sp>
      <p:sp>
        <p:nvSpPr>
          <p:cNvPr id="12291" name="Rectangle 3"/>
          <p:cNvSpPr>
            <a:spLocks noGrp="1" noChangeArrowheads="1"/>
          </p:cNvSpPr>
          <p:nvPr>
            <p:ph type="body" idx="1"/>
          </p:nvPr>
        </p:nvSpPr>
        <p:spPr/>
        <p:txBody>
          <a:bodyPr/>
          <a:lstStyle/>
          <a:p>
            <a:r>
              <a:rPr lang="en-US" altLang="en-US"/>
              <a:t>Often starts with consultation with affected parties</a:t>
            </a:r>
          </a:p>
          <a:p>
            <a:pPr lvl="1"/>
            <a:r>
              <a:rPr lang="en-US" altLang="en-US"/>
              <a:t>semi-public meetings</a:t>
            </a:r>
          </a:p>
          <a:p>
            <a:r>
              <a:rPr lang="en-US" altLang="en-US"/>
              <a:t>Other input, perhaps in-house</a:t>
            </a:r>
          </a:p>
          <a:p>
            <a:r>
              <a:rPr lang="en-US" altLang="en-US"/>
              <a:t>Priorities</a:t>
            </a:r>
          </a:p>
          <a:p>
            <a:r>
              <a:rPr lang="en-US" altLang="en-US"/>
              <a:t>“Housekeeping”</a:t>
            </a:r>
          </a:p>
        </p:txBody>
      </p:sp>
    </p:spTree>
    <p:extLst>
      <p:ext uri="{BB962C8B-B14F-4D97-AF65-F5344CB8AC3E}">
        <p14:creationId xmlns:p14="http://schemas.microsoft.com/office/powerpoint/2010/main" val="288402051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quick examples</a:t>
            </a:r>
            <a:endParaRPr lang="en-US" dirty="0"/>
          </a:p>
        </p:txBody>
      </p:sp>
      <p:sp>
        <p:nvSpPr>
          <p:cNvPr id="3" name="Content Placeholder 2"/>
          <p:cNvSpPr>
            <a:spLocks noGrp="1"/>
          </p:cNvSpPr>
          <p:nvPr>
            <p:ph idx="1"/>
          </p:nvPr>
        </p:nvSpPr>
        <p:spPr>
          <a:xfrm>
            <a:off x="762000" y="1524000"/>
            <a:ext cx="7772400" cy="4114800"/>
          </a:xfrm>
        </p:spPr>
        <p:txBody>
          <a:bodyPr/>
          <a:lstStyle/>
          <a:p>
            <a:pPr lvl="0" fontAlgn="auto">
              <a:spcAft>
                <a:spcPts val="0"/>
              </a:spcAft>
              <a:buFont typeface="Arial" panose="020B0604020202020204" pitchFamily="34" charset="0"/>
              <a:buChar char="•"/>
            </a:pPr>
            <a:r>
              <a:rPr lang="en-US" kern="1200" dirty="0">
                <a:solidFill>
                  <a:prstClr val="black"/>
                </a:solidFill>
                <a:latin typeface="Calibri"/>
              </a:rPr>
              <a:t>PL [note PL references in upper right]</a:t>
            </a:r>
          </a:p>
          <a:p>
            <a:pPr lvl="0" fontAlgn="auto">
              <a:spcAft>
                <a:spcPts val="0"/>
              </a:spcAft>
              <a:buFont typeface="Arial" panose="020B0604020202020204" pitchFamily="34" charset="0"/>
              <a:buChar char="•"/>
            </a:pPr>
            <a:r>
              <a:rPr lang="en-US" kern="1200" dirty="0">
                <a:solidFill>
                  <a:prstClr val="black"/>
                </a:solidFill>
                <a:latin typeface="Calibri"/>
                <a:hlinkClick r:id="rId2"/>
              </a:rPr>
              <a:t>https://www.gpo.gov/fdsys/pkg/USCODE-2014-title15/pdf/USCODE-2014-title15-chap7-sec272.pdf</a:t>
            </a:r>
            <a:endParaRPr lang="en-US" kern="1200" dirty="0">
              <a:solidFill>
                <a:prstClr val="black"/>
              </a:solidFill>
              <a:latin typeface="Calibri"/>
            </a:endParaRPr>
          </a:p>
          <a:p>
            <a:pPr lvl="0" fontAlgn="auto">
              <a:spcAft>
                <a:spcPts val="0"/>
              </a:spcAft>
              <a:buFont typeface="Arial" panose="020B0604020202020204" pitchFamily="34" charset="0"/>
              <a:buChar char="•"/>
            </a:pPr>
            <a:r>
              <a:rPr lang="en-US" kern="1200" dirty="0">
                <a:solidFill>
                  <a:prstClr val="black"/>
                </a:solidFill>
                <a:latin typeface="Calibri"/>
              </a:rPr>
              <a:t>USC [note list of “titles,” which are major rubrics] </a:t>
            </a:r>
          </a:p>
          <a:p>
            <a:pPr lvl="0" fontAlgn="auto">
              <a:spcAft>
                <a:spcPts val="0"/>
              </a:spcAft>
              <a:buFont typeface="Arial" panose="020B0604020202020204" pitchFamily="34" charset="0"/>
              <a:buChar char="•"/>
            </a:pPr>
            <a:r>
              <a:rPr lang="en-US" kern="1200" dirty="0">
                <a:solidFill>
                  <a:prstClr val="black"/>
                </a:solidFill>
                <a:latin typeface="Calibri"/>
                <a:hlinkClick r:id="rId3"/>
              </a:rPr>
              <a:t>https://www.gpo.gov/fdsys/browse/collectionUScode.action?selectedYearFrom=2014&amp;go=Go</a:t>
            </a:r>
            <a:r>
              <a:rPr lang="en-US" kern="1200" dirty="0">
                <a:solidFill>
                  <a:prstClr val="black"/>
                </a:solidFill>
                <a:latin typeface="Calibri"/>
              </a:rPr>
              <a:t> </a:t>
            </a:r>
          </a:p>
          <a:p>
            <a:endParaRPr lang="en-US" dirty="0"/>
          </a:p>
        </p:txBody>
      </p:sp>
    </p:spTree>
    <p:extLst>
      <p:ext uri="{BB962C8B-B14F-4D97-AF65-F5344CB8AC3E}">
        <p14:creationId xmlns:p14="http://schemas.microsoft.com/office/powerpoint/2010/main" val="32043725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81000" y="1600200"/>
            <a:ext cx="8229600" cy="4525963"/>
          </a:xfrm>
        </p:spPr>
        <p:txBody>
          <a:bodyPr>
            <a:normAutofit fontScale="25000" lnSpcReduction="20000"/>
          </a:bodyPr>
          <a:lstStyle/>
          <a:p>
            <a:pPr lvl="0"/>
            <a:r>
              <a:rPr lang="en-US" sz="12800" dirty="0">
                <a:solidFill>
                  <a:prstClr val="black"/>
                </a:solidFill>
              </a:rPr>
              <a:t>APA [</a:t>
            </a:r>
            <a:r>
              <a:rPr lang="en-US" sz="12800" dirty="0" err="1">
                <a:solidFill>
                  <a:prstClr val="black"/>
                </a:solidFill>
              </a:rPr>
              <a:t>wikipedia</a:t>
            </a:r>
            <a:r>
              <a:rPr lang="en-US" sz="12800" dirty="0">
                <a:solidFill>
                  <a:prstClr val="black"/>
                </a:solidFill>
              </a:rPr>
              <a:t> has a nice review of the APA]</a:t>
            </a:r>
          </a:p>
          <a:p>
            <a:pPr lvl="0"/>
            <a:r>
              <a:rPr lang="en-US" sz="9600" dirty="0">
                <a:solidFill>
                  <a:prstClr val="black"/>
                </a:solidFill>
                <a:hlinkClick r:id="rId2"/>
              </a:rPr>
              <a:t>https://en.wikipedia.org/wiki/Administrative_Procedure_Act</a:t>
            </a:r>
            <a:r>
              <a:rPr lang="en-US" sz="9600" dirty="0">
                <a:solidFill>
                  <a:prstClr val="black"/>
                </a:solidFill>
              </a:rPr>
              <a:t> </a:t>
            </a:r>
            <a:endParaRPr lang="en-US" sz="9800" dirty="0" smtClean="0"/>
          </a:p>
          <a:p>
            <a:r>
              <a:rPr lang="en-US" sz="12800" dirty="0" smtClean="0"/>
              <a:t>FR [here’s a proposed rule for EPA] </a:t>
            </a:r>
          </a:p>
          <a:p>
            <a:r>
              <a:rPr lang="en-US" sz="9800" dirty="0">
                <a:hlinkClick r:id="rId3"/>
              </a:rPr>
              <a:t>https://</a:t>
            </a:r>
            <a:r>
              <a:rPr lang="en-US" sz="9800" dirty="0" smtClean="0">
                <a:hlinkClick r:id="rId3"/>
              </a:rPr>
              <a:t>www.gpo.gov/fdsys/pkg/FR-2015-06-09/pdf/2015-13946.pdf</a:t>
            </a:r>
            <a:endParaRPr lang="en-US" sz="9800" dirty="0" smtClean="0"/>
          </a:p>
          <a:p>
            <a:pPr lvl="0"/>
            <a:r>
              <a:rPr lang="en-US" sz="12800" dirty="0" smtClean="0">
                <a:solidFill>
                  <a:prstClr val="black"/>
                </a:solidFill>
              </a:rPr>
              <a:t>CFR [here’s a list of CFR titles, note these are not the same as USC titles]</a:t>
            </a:r>
            <a:endParaRPr lang="en-US" sz="12800" dirty="0" smtClean="0">
              <a:solidFill>
                <a:prstClr val="black"/>
              </a:solidFill>
              <a:hlinkClick r:id="rId4"/>
            </a:endParaRPr>
          </a:p>
          <a:p>
            <a:pPr lvl="0"/>
            <a:r>
              <a:rPr lang="en-US" sz="8000" dirty="0" smtClean="0">
                <a:solidFill>
                  <a:prstClr val="black"/>
                </a:solidFill>
                <a:hlinkClick r:id="rId4"/>
              </a:rPr>
              <a:t>https</a:t>
            </a:r>
            <a:r>
              <a:rPr lang="en-US" sz="8000" dirty="0">
                <a:solidFill>
                  <a:prstClr val="black"/>
                </a:solidFill>
                <a:hlinkClick r:id="rId4"/>
              </a:rPr>
              <a:t>://www.gpo.gov/fdsys/browse/collectionCfr.action;jsessionid=945SifHoeTjl2c30sURREVtUO6WkU_NR3X8o8bcPzBQyCadj2xX1!-1849277500!943293410?selectedYearFrom=2014&amp;go=Go</a:t>
            </a:r>
            <a:r>
              <a:rPr lang="en-US" sz="8000" dirty="0">
                <a:solidFill>
                  <a:prstClr val="black"/>
                </a:solidFill>
              </a:rPr>
              <a:t> </a:t>
            </a:r>
          </a:p>
          <a:p>
            <a:endParaRPr lang="en-US" dirty="0" smtClean="0"/>
          </a:p>
          <a:p>
            <a:endParaRPr lang="en-US" dirty="0" smtClean="0"/>
          </a:p>
        </p:txBody>
      </p:sp>
    </p:spTree>
    <p:extLst>
      <p:ext uri="{BB962C8B-B14F-4D97-AF65-F5344CB8AC3E}">
        <p14:creationId xmlns:p14="http://schemas.microsoft.com/office/powerpoint/2010/main" val="154783912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 through some Alaska Law</a:t>
            </a:r>
            <a:endParaRPr lang="en-US" dirty="0"/>
          </a:p>
        </p:txBody>
      </p:sp>
      <p:sp>
        <p:nvSpPr>
          <p:cNvPr id="3" name="Content Placeholder 2"/>
          <p:cNvSpPr>
            <a:spLocks noGrp="1"/>
          </p:cNvSpPr>
          <p:nvPr>
            <p:ph idx="1"/>
          </p:nvPr>
        </p:nvSpPr>
        <p:spPr/>
        <p:txBody>
          <a:bodyPr>
            <a:normAutofit/>
          </a:bodyPr>
          <a:lstStyle/>
          <a:p>
            <a:pPr lvl="0"/>
            <a:r>
              <a:rPr lang="en-US" sz="2800" dirty="0" smtClean="0">
                <a:solidFill>
                  <a:prstClr val="black"/>
                </a:solidFill>
              </a:rPr>
              <a:t>Alaska </a:t>
            </a:r>
            <a:r>
              <a:rPr lang="en-US" sz="2800" dirty="0">
                <a:solidFill>
                  <a:prstClr val="black"/>
                </a:solidFill>
              </a:rPr>
              <a:t>Legal Resource </a:t>
            </a:r>
            <a:r>
              <a:rPr lang="en-US" sz="2800" dirty="0" smtClean="0">
                <a:solidFill>
                  <a:prstClr val="black"/>
                </a:solidFill>
              </a:rPr>
              <a:t>Center, handy site:</a:t>
            </a:r>
            <a:endParaRPr lang="en-US" sz="2800" dirty="0">
              <a:solidFill>
                <a:prstClr val="black"/>
              </a:solidFill>
            </a:endParaRPr>
          </a:p>
          <a:p>
            <a:pPr lvl="0"/>
            <a:r>
              <a:rPr lang="en-US" sz="2800" dirty="0">
                <a:solidFill>
                  <a:prstClr val="black"/>
                </a:solidFill>
                <a:hlinkClick r:id="rId2"/>
              </a:rPr>
              <a:t>http://www.touchngo.com/lglcntr/</a:t>
            </a:r>
            <a:r>
              <a:rPr lang="en-US" sz="2800" dirty="0">
                <a:solidFill>
                  <a:prstClr val="black"/>
                </a:solidFill>
              </a:rPr>
              <a:t> </a:t>
            </a:r>
          </a:p>
          <a:p>
            <a:pPr lvl="0"/>
            <a:r>
              <a:rPr lang="en-US" sz="2800" dirty="0" smtClean="0">
                <a:solidFill>
                  <a:prstClr val="black"/>
                </a:solidFill>
              </a:rPr>
              <a:t>Statutes, </a:t>
            </a:r>
            <a:endParaRPr lang="en-US" sz="2800" dirty="0">
              <a:solidFill>
                <a:prstClr val="black"/>
              </a:solidFill>
            </a:endParaRPr>
          </a:p>
          <a:p>
            <a:pPr lvl="0"/>
            <a:r>
              <a:rPr lang="en-US" sz="2800" dirty="0">
                <a:solidFill>
                  <a:prstClr val="black"/>
                </a:solidFill>
                <a:hlinkClick r:id="rId3"/>
              </a:rPr>
              <a:t>http://www.touchngo.com/lglcntr/akstats/statutes.htm</a:t>
            </a:r>
            <a:r>
              <a:rPr lang="en-US" sz="2800" dirty="0">
                <a:solidFill>
                  <a:prstClr val="black"/>
                </a:solidFill>
              </a:rPr>
              <a:t> </a:t>
            </a:r>
          </a:p>
          <a:p>
            <a:pPr lvl="0"/>
            <a:r>
              <a:rPr lang="en-US" sz="2800" dirty="0">
                <a:solidFill>
                  <a:prstClr val="black"/>
                </a:solidFill>
              </a:rPr>
              <a:t>Regulations, </a:t>
            </a:r>
            <a:r>
              <a:rPr lang="en-US" sz="2800" dirty="0" smtClean="0">
                <a:solidFill>
                  <a:prstClr val="black"/>
                </a:solidFill>
              </a:rPr>
              <a:t>AAC, [note titles are not the same as AS]</a:t>
            </a:r>
            <a:endParaRPr lang="en-US" sz="2800" dirty="0">
              <a:solidFill>
                <a:prstClr val="black"/>
              </a:solidFill>
            </a:endParaRPr>
          </a:p>
          <a:p>
            <a:pPr lvl="0"/>
            <a:r>
              <a:rPr lang="en-US" sz="2800" dirty="0">
                <a:solidFill>
                  <a:prstClr val="black"/>
                </a:solidFill>
                <a:hlinkClick r:id="rId4"/>
              </a:rPr>
              <a:t>http://www.touchngo.com/lglcntr/akstats/aac.htm</a:t>
            </a:r>
            <a:r>
              <a:rPr lang="en-US" sz="2800" dirty="0">
                <a:solidFill>
                  <a:prstClr val="black"/>
                </a:solidFill>
              </a:rPr>
              <a:t> </a:t>
            </a:r>
          </a:p>
          <a:p>
            <a:endParaRPr lang="en-US" sz="2800" dirty="0"/>
          </a:p>
        </p:txBody>
      </p:sp>
    </p:spTree>
    <p:extLst>
      <p:ext uri="{BB962C8B-B14F-4D97-AF65-F5344CB8AC3E}">
        <p14:creationId xmlns:p14="http://schemas.microsoft.com/office/powerpoint/2010/main" val="394138771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permit a bush landfill</a:t>
            </a:r>
            <a:endParaRPr lang="en-US" dirty="0"/>
          </a:p>
        </p:txBody>
      </p:sp>
      <p:sp>
        <p:nvSpPr>
          <p:cNvPr id="3" name="Content Placeholder 2"/>
          <p:cNvSpPr>
            <a:spLocks noGrp="1"/>
          </p:cNvSpPr>
          <p:nvPr>
            <p:ph idx="1"/>
          </p:nvPr>
        </p:nvSpPr>
        <p:spPr/>
        <p:txBody>
          <a:bodyPr/>
          <a:lstStyle/>
          <a:p>
            <a:pPr lvl="0"/>
            <a:r>
              <a:rPr lang="en-US" dirty="0">
                <a:solidFill>
                  <a:prstClr val="black"/>
                </a:solidFill>
              </a:rPr>
              <a:t>Solid Waste, </a:t>
            </a:r>
            <a:r>
              <a:rPr lang="en-US" dirty="0" smtClean="0">
                <a:solidFill>
                  <a:prstClr val="black"/>
                </a:solidFill>
              </a:rPr>
              <a:t>[note </a:t>
            </a:r>
            <a:r>
              <a:rPr lang="en-US" dirty="0">
                <a:solidFill>
                  <a:prstClr val="black"/>
                </a:solidFill>
              </a:rPr>
              <a:t>table of </a:t>
            </a:r>
            <a:r>
              <a:rPr lang="en-US" dirty="0" smtClean="0">
                <a:solidFill>
                  <a:prstClr val="black"/>
                </a:solidFill>
              </a:rPr>
              <a:t>authorities at end of sections]</a:t>
            </a:r>
            <a:endParaRPr lang="en-US" dirty="0">
              <a:solidFill>
                <a:prstClr val="black"/>
              </a:solidFill>
            </a:endParaRPr>
          </a:p>
          <a:p>
            <a:pPr lvl="0"/>
            <a:r>
              <a:rPr lang="en-US" dirty="0">
                <a:solidFill>
                  <a:prstClr val="black"/>
                </a:solidFill>
                <a:hlinkClick r:id="rId2"/>
              </a:rPr>
              <a:t>https://</a:t>
            </a:r>
            <a:r>
              <a:rPr lang="en-US" dirty="0" smtClean="0">
                <a:solidFill>
                  <a:prstClr val="black"/>
                </a:solidFill>
                <a:hlinkClick r:id="rId2"/>
              </a:rPr>
              <a:t>dec.alaska.gov/media/1042/18-aac-60.pdf</a:t>
            </a:r>
            <a:endParaRPr lang="en-US" dirty="0" smtClean="0">
              <a:solidFill>
                <a:prstClr val="black"/>
              </a:solidFill>
            </a:endParaRPr>
          </a:p>
          <a:p>
            <a:pPr lvl="0"/>
            <a:r>
              <a:rPr lang="en-US" dirty="0" smtClean="0">
                <a:solidFill>
                  <a:prstClr val="black"/>
                </a:solidFill>
              </a:rPr>
              <a:t>Here are Permit Requirements for Class III</a:t>
            </a:r>
          </a:p>
          <a:p>
            <a:pPr lvl="0"/>
            <a:r>
              <a:rPr lang="en-US" dirty="0" smtClean="0">
                <a:solidFill>
                  <a:prstClr val="black"/>
                </a:solidFill>
              </a:rPr>
              <a:t>18 </a:t>
            </a:r>
            <a:r>
              <a:rPr lang="en-US" dirty="0">
                <a:solidFill>
                  <a:prstClr val="black"/>
                </a:solidFill>
              </a:rPr>
              <a:t>AAC 60.200. Permit requirement </a:t>
            </a:r>
          </a:p>
          <a:p>
            <a:pPr lvl="0"/>
            <a:r>
              <a:rPr lang="en-US" dirty="0">
                <a:solidFill>
                  <a:prstClr val="black"/>
                </a:solidFill>
              </a:rPr>
              <a:t>18 AAC 60.215. Permit issuance </a:t>
            </a:r>
            <a:endParaRPr lang="en-US" dirty="0" smtClean="0">
              <a:solidFill>
                <a:prstClr val="black"/>
              </a:solidFill>
            </a:endParaRPr>
          </a:p>
          <a:p>
            <a:pPr lvl="0"/>
            <a:r>
              <a:rPr lang="en-US" dirty="0" smtClean="0">
                <a:solidFill>
                  <a:prstClr val="black"/>
                </a:solidFill>
              </a:rPr>
              <a:t>Next we look for forms</a:t>
            </a:r>
            <a:endParaRPr lang="en-US" dirty="0">
              <a:solidFill>
                <a:prstClr val="black"/>
              </a:solidFill>
            </a:endParaRPr>
          </a:p>
          <a:p>
            <a:pPr lvl="0"/>
            <a:endParaRPr lang="en-US" dirty="0">
              <a:solidFill>
                <a:prstClr val="black"/>
              </a:solidFill>
            </a:endParaRPr>
          </a:p>
          <a:p>
            <a:endParaRPr lang="en-US" dirty="0"/>
          </a:p>
        </p:txBody>
      </p:sp>
    </p:spTree>
    <p:extLst>
      <p:ext uri="{BB962C8B-B14F-4D97-AF65-F5344CB8AC3E}">
        <p14:creationId xmlns:p14="http://schemas.microsoft.com/office/powerpoint/2010/main" val="3080915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4ECB4815-E586-4E4B-AA8A-DFD82B4A7E05}" type="slidenum">
              <a:rPr lang="en-US" altLang="en-US" sz="1400" smtClean="0">
                <a:solidFill>
                  <a:srgbClr val="000000"/>
                </a:solidFill>
              </a:rPr>
              <a:pPr>
                <a:spcBef>
                  <a:spcPct val="0"/>
                </a:spcBef>
                <a:buFontTx/>
                <a:buNone/>
              </a:pPr>
              <a:t>6</a:t>
            </a:fld>
            <a:endParaRPr lang="en-US" altLang="en-US" sz="1400" smtClean="0">
              <a:solidFill>
                <a:srgbClr val="000000"/>
              </a:solidFill>
            </a:endParaRPr>
          </a:p>
        </p:txBody>
      </p:sp>
      <p:sp>
        <p:nvSpPr>
          <p:cNvPr id="6147" name="Rectangle 2"/>
          <p:cNvSpPr>
            <a:spLocks noGrp="1" noChangeArrowheads="1"/>
          </p:cNvSpPr>
          <p:nvPr>
            <p:ph type="title"/>
          </p:nvPr>
        </p:nvSpPr>
        <p:spPr/>
        <p:txBody>
          <a:bodyPr/>
          <a:lstStyle/>
          <a:p>
            <a:r>
              <a:rPr lang="en-US" altLang="en-US" smtClean="0"/>
              <a:t>Project Characteristics</a:t>
            </a:r>
          </a:p>
        </p:txBody>
      </p:sp>
      <p:sp>
        <p:nvSpPr>
          <p:cNvPr id="5123" name="Rectangle 3"/>
          <p:cNvSpPr>
            <a:spLocks noGrp="1" noChangeArrowheads="1"/>
          </p:cNvSpPr>
          <p:nvPr>
            <p:ph type="body" idx="1"/>
          </p:nvPr>
        </p:nvSpPr>
        <p:spPr>
          <a:xfrm>
            <a:off x="685800" y="2057400"/>
            <a:ext cx="7772400" cy="3733800"/>
          </a:xfrm>
        </p:spPr>
        <p:txBody>
          <a:bodyPr/>
          <a:lstStyle/>
          <a:p>
            <a:r>
              <a:rPr lang="en-US" altLang="en-US" smtClean="0"/>
              <a:t>Temporary</a:t>
            </a:r>
          </a:p>
          <a:p>
            <a:r>
              <a:rPr lang="en-US" altLang="en-US" smtClean="0"/>
              <a:t>Use scarce resources</a:t>
            </a:r>
          </a:p>
          <a:p>
            <a:r>
              <a:rPr lang="en-US" altLang="en-US" smtClean="0"/>
              <a:t>Specific objectives</a:t>
            </a:r>
          </a:p>
          <a:p>
            <a:r>
              <a:rPr lang="en-US" altLang="en-US" smtClean="0"/>
              <a:t>Unique outcomes</a:t>
            </a:r>
          </a:p>
          <a:p>
            <a:r>
              <a:rPr lang="en-US" altLang="en-US" smtClean="0"/>
              <a:t>Special budget</a:t>
            </a:r>
          </a:p>
          <a:p>
            <a:r>
              <a:rPr lang="en-US" altLang="en-US" smtClean="0"/>
              <a:t>One person has responsibility</a:t>
            </a:r>
          </a:p>
          <a:p>
            <a:r>
              <a:rPr lang="en-US" altLang="en-US" smtClean="0"/>
              <a:t>Ad hoc team </a:t>
            </a:r>
          </a:p>
        </p:txBody>
      </p:sp>
    </p:spTree>
    <p:extLst>
      <p:ext uri="{BB962C8B-B14F-4D97-AF65-F5344CB8AC3E}">
        <p14:creationId xmlns:p14="http://schemas.microsoft.com/office/powerpoint/2010/main" val="36890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123">
                                            <p:txEl>
                                              <p:pRg st="3" end="3"/>
                                            </p:txEl>
                                          </p:spTgt>
                                        </p:tgtEl>
                                        <p:attrNameLst>
                                          <p:attrName>style.visibility</p:attrName>
                                        </p:attrNameLst>
                                      </p:cBhvr>
                                      <p:to>
                                        <p:strVal val="visible"/>
                                      </p:to>
                                    </p:set>
                                    <p:anim calcmode="lin" valueType="num">
                                      <p:cBhvr additive="base">
                                        <p:cTn id="25" dur="500" fill="hold"/>
                                        <p:tgtEl>
                                          <p:spTgt spid="51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123">
                                            <p:txEl>
                                              <p:pRg st="4" end="4"/>
                                            </p:txEl>
                                          </p:spTgt>
                                        </p:tgtEl>
                                        <p:attrNameLst>
                                          <p:attrName>style.visibility</p:attrName>
                                        </p:attrNameLst>
                                      </p:cBhvr>
                                      <p:to>
                                        <p:strVal val="visible"/>
                                      </p:to>
                                    </p:set>
                                    <p:anim calcmode="lin" valueType="num">
                                      <p:cBhvr additive="base">
                                        <p:cTn id="31" dur="500" fill="hold"/>
                                        <p:tgtEl>
                                          <p:spTgt spid="51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1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123">
                                            <p:txEl>
                                              <p:pRg st="5" end="5"/>
                                            </p:txEl>
                                          </p:spTgt>
                                        </p:tgtEl>
                                        <p:attrNameLst>
                                          <p:attrName>style.visibility</p:attrName>
                                        </p:attrNameLst>
                                      </p:cBhvr>
                                      <p:to>
                                        <p:strVal val="visible"/>
                                      </p:to>
                                    </p:set>
                                    <p:anim calcmode="lin" valueType="num">
                                      <p:cBhvr additive="base">
                                        <p:cTn id="37" dur="500" fill="hold"/>
                                        <p:tgtEl>
                                          <p:spTgt spid="512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1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123">
                                            <p:txEl>
                                              <p:pRg st="6" end="6"/>
                                            </p:txEl>
                                          </p:spTgt>
                                        </p:tgtEl>
                                        <p:attrNameLst>
                                          <p:attrName>style.visibility</p:attrName>
                                        </p:attrNameLst>
                                      </p:cBhvr>
                                      <p:to>
                                        <p:strVal val="visible"/>
                                      </p:to>
                                    </p:set>
                                    <p:anim calcmode="lin" valueType="num">
                                      <p:cBhvr additive="base">
                                        <p:cTn id="43" dur="500" fill="hold"/>
                                        <p:tgtEl>
                                          <p:spTgt spid="512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12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hlinkClick r:id="rId2"/>
              </a:rPr>
              <a:t>https://dec.alaska.gov/eh/solid-waste/permitapps</a:t>
            </a:r>
            <a:r>
              <a:rPr lang="en-US" dirty="0" smtClean="0">
                <a:hlinkClick r:id="rId2"/>
              </a:rPr>
              <a:t>/</a:t>
            </a:r>
            <a:r>
              <a:rPr lang="en-US" dirty="0" smtClean="0"/>
              <a:t> </a:t>
            </a:r>
            <a:endParaRPr lang="en-US" dirty="0" smtClean="0">
              <a:hlinkClick r:id="rId3"/>
            </a:endParaRPr>
          </a:p>
          <a:p>
            <a:r>
              <a:rPr lang="en-US" dirty="0">
                <a:hlinkClick r:id="rId4"/>
              </a:rPr>
              <a:t>https://</a:t>
            </a:r>
            <a:r>
              <a:rPr lang="en-US" dirty="0" smtClean="0">
                <a:hlinkClick r:id="rId4"/>
              </a:rPr>
              <a:t>dec.alaska.gov/media/10734/class-3-community-application-2018.pdf</a:t>
            </a:r>
            <a:r>
              <a:rPr lang="en-US" dirty="0" smtClean="0"/>
              <a:t> </a:t>
            </a:r>
            <a:endParaRPr lang="en-US" dirty="0"/>
          </a:p>
        </p:txBody>
      </p:sp>
    </p:spTree>
    <p:extLst>
      <p:ext uri="{BB962C8B-B14F-4D97-AF65-F5344CB8AC3E}">
        <p14:creationId xmlns:p14="http://schemas.microsoft.com/office/powerpoint/2010/main" val="401818939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Notice and Comment</a:t>
            </a:r>
            <a:endParaRPr lang="en-US" dirty="0"/>
          </a:p>
        </p:txBody>
      </p:sp>
      <p:sp>
        <p:nvSpPr>
          <p:cNvPr id="3" name="Content Placeholder 2"/>
          <p:cNvSpPr>
            <a:spLocks noGrp="1"/>
          </p:cNvSpPr>
          <p:nvPr>
            <p:ph idx="1"/>
          </p:nvPr>
        </p:nvSpPr>
        <p:spPr/>
        <p:txBody>
          <a:bodyPr/>
          <a:lstStyle/>
          <a:p>
            <a:r>
              <a:rPr lang="en-US" dirty="0">
                <a:hlinkClick r:id="rId2"/>
              </a:rPr>
              <a:t>https://dec.alaska.gov/commish/public-notices</a:t>
            </a:r>
            <a:r>
              <a:rPr lang="en-US" dirty="0" smtClean="0">
                <a:hlinkClick r:id="rId2"/>
              </a:rPr>
              <a:t>/</a:t>
            </a:r>
            <a:endParaRPr lang="en-US" dirty="0" smtClean="0"/>
          </a:p>
          <a:p>
            <a:endParaRPr lang="en-US" dirty="0">
              <a:solidFill>
                <a:prstClr val="black"/>
              </a:solidFill>
              <a:hlinkClick r:id="rId3"/>
            </a:endParaRPr>
          </a:p>
          <a:p>
            <a:r>
              <a:rPr lang="en-US" dirty="0">
                <a:hlinkClick r:id="rId4"/>
              </a:rPr>
              <a:t>https://dec.alaska.gov/commish/regulations/how-to-comment-faq</a:t>
            </a:r>
            <a:r>
              <a:rPr lang="en-US" dirty="0" smtClean="0">
                <a:hlinkClick r:id="rId4"/>
              </a:rPr>
              <a:t>/</a:t>
            </a:r>
            <a:endParaRPr lang="en-US" dirty="0" smtClean="0"/>
          </a:p>
          <a:p>
            <a:r>
              <a:rPr lang="en-US" dirty="0" smtClean="0">
                <a:solidFill>
                  <a:prstClr val="black"/>
                </a:solidFill>
              </a:rPr>
              <a:t>How might you learn of these proposals?</a:t>
            </a:r>
            <a:endParaRPr lang="en-US" dirty="0">
              <a:solidFill>
                <a:prstClr val="black"/>
              </a:solidFill>
            </a:endParaRPr>
          </a:p>
          <a:p>
            <a:endParaRPr lang="en-US" dirty="0" smtClean="0"/>
          </a:p>
        </p:txBody>
      </p:sp>
    </p:spTree>
    <p:extLst>
      <p:ext uri="{BB962C8B-B14F-4D97-AF65-F5344CB8AC3E}">
        <p14:creationId xmlns:p14="http://schemas.microsoft.com/office/powerpoint/2010/main" val="105707622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a:t>Permitting Recognizes</a:t>
            </a:r>
          </a:p>
        </p:txBody>
      </p:sp>
      <p:sp>
        <p:nvSpPr>
          <p:cNvPr id="45059" name="Rectangle 3"/>
          <p:cNvSpPr>
            <a:spLocks noGrp="1" noChangeArrowheads="1"/>
          </p:cNvSpPr>
          <p:nvPr>
            <p:ph type="body" idx="1"/>
          </p:nvPr>
        </p:nvSpPr>
        <p:spPr/>
        <p:txBody>
          <a:bodyPr/>
          <a:lstStyle/>
          <a:p>
            <a:r>
              <a:rPr lang="en-US" altLang="en-US"/>
              <a:t>Many form of environmental damage cannot be easily repaired</a:t>
            </a:r>
          </a:p>
          <a:p>
            <a:r>
              <a:rPr lang="en-US" altLang="en-US"/>
              <a:t>It is almost always economically less burdensome to build it right (according to law) at first</a:t>
            </a:r>
          </a:p>
          <a:p>
            <a:r>
              <a:rPr lang="en-US" altLang="en-US"/>
              <a:t>It is politically difficult to stop a project, even a bad one, once it is operating</a:t>
            </a:r>
          </a:p>
        </p:txBody>
      </p:sp>
    </p:spTree>
    <p:extLst>
      <p:ext uri="{BB962C8B-B14F-4D97-AF65-F5344CB8AC3E}">
        <p14:creationId xmlns:p14="http://schemas.microsoft.com/office/powerpoint/2010/main" val="89888543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ltLang="en-US"/>
              <a:t>Permitting is</a:t>
            </a:r>
          </a:p>
        </p:txBody>
      </p:sp>
      <p:sp>
        <p:nvSpPr>
          <p:cNvPr id="46083" name="Rectangle 3"/>
          <p:cNvSpPr>
            <a:spLocks noGrp="1" noChangeArrowheads="1"/>
          </p:cNvSpPr>
          <p:nvPr>
            <p:ph type="body" idx="1"/>
          </p:nvPr>
        </p:nvSpPr>
        <p:spPr/>
        <p:txBody>
          <a:bodyPr/>
          <a:lstStyle/>
          <a:p>
            <a:r>
              <a:rPr lang="en-US" altLang="en-US" dirty="0"/>
              <a:t>Specific to project</a:t>
            </a:r>
          </a:p>
          <a:p>
            <a:r>
              <a:rPr lang="en-US" altLang="en-US" dirty="0"/>
              <a:t>Location</a:t>
            </a:r>
          </a:p>
          <a:p>
            <a:r>
              <a:rPr lang="en-US" altLang="en-US" dirty="0"/>
              <a:t>Time (often</a:t>
            </a:r>
            <a:r>
              <a:rPr lang="en-US" altLang="en-US" dirty="0" smtClean="0"/>
              <a:t>)</a:t>
            </a:r>
          </a:p>
          <a:p>
            <a:r>
              <a:rPr lang="en-US" altLang="en-US" dirty="0" smtClean="0"/>
              <a:t>“permit by rule”</a:t>
            </a:r>
          </a:p>
          <a:p>
            <a:pPr lvl="1"/>
            <a:r>
              <a:rPr lang="en-US" altLang="en-US" dirty="0">
                <a:hlinkClick r:id="rId2"/>
              </a:rPr>
              <a:t>https://dec.alaska.gov/water/wastewater/permit-entry/permit-by-rule</a:t>
            </a:r>
            <a:r>
              <a:rPr lang="en-US" altLang="en-US" dirty="0" smtClean="0">
                <a:hlinkClick r:id="rId2"/>
              </a:rPr>
              <a:t>/</a:t>
            </a:r>
            <a:r>
              <a:rPr lang="en-US" altLang="en-US" dirty="0" smtClean="0"/>
              <a:t> </a:t>
            </a:r>
          </a:p>
          <a:p>
            <a:endParaRPr lang="en-US" altLang="en-US" dirty="0"/>
          </a:p>
        </p:txBody>
      </p:sp>
    </p:spTree>
    <p:extLst>
      <p:ext uri="{BB962C8B-B14F-4D97-AF65-F5344CB8AC3E}">
        <p14:creationId xmlns:p14="http://schemas.microsoft.com/office/powerpoint/2010/main" val="339756970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vs. Individual Permits</a:t>
            </a:r>
            <a:endParaRPr lang="en-US" dirty="0"/>
          </a:p>
        </p:txBody>
      </p:sp>
      <p:sp>
        <p:nvSpPr>
          <p:cNvPr id="3" name="Content Placeholder 2"/>
          <p:cNvSpPr>
            <a:spLocks noGrp="1"/>
          </p:cNvSpPr>
          <p:nvPr>
            <p:ph idx="1"/>
          </p:nvPr>
        </p:nvSpPr>
        <p:spPr/>
        <p:txBody>
          <a:bodyPr/>
          <a:lstStyle/>
          <a:p>
            <a:r>
              <a:rPr lang="en-US" dirty="0" smtClean="0"/>
              <a:t>General</a:t>
            </a:r>
            <a:endParaRPr lang="en-US" dirty="0"/>
          </a:p>
          <a:p>
            <a:pPr lvl="1"/>
            <a:r>
              <a:rPr lang="en-US" dirty="0" smtClean="0"/>
              <a:t>EIS, public comments, etc., done for the general permit</a:t>
            </a:r>
          </a:p>
          <a:p>
            <a:pPr lvl="1"/>
            <a:r>
              <a:rPr lang="en-US" dirty="0" smtClean="0"/>
              <a:t>Limited to the particulars, often thresholds of GP</a:t>
            </a:r>
          </a:p>
          <a:p>
            <a:pPr lvl="1"/>
            <a:r>
              <a:rPr lang="en-US" dirty="0" smtClean="0"/>
              <a:t>Typically fast</a:t>
            </a:r>
          </a:p>
          <a:p>
            <a:r>
              <a:rPr lang="en-US" dirty="0" smtClean="0"/>
              <a:t>Individual</a:t>
            </a:r>
          </a:p>
          <a:p>
            <a:pPr lvl="1"/>
            <a:r>
              <a:rPr lang="en-US" dirty="0" smtClean="0"/>
              <a:t>Slower</a:t>
            </a:r>
          </a:p>
          <a:p>
            <a:pPr lvl="1"/>
            <a:r>
              <a:rPr lang="en-US" dirty="0" smtClean="0"/>
              <a:t>Can address special cases not in GP </a:t>
            </a:r>
            <a:endParaRPr lang="en-US" dirty="0"/>
          </a:p>
        </p:txBody>
      </p:sp>
    </p:spTree>
    <p:extLst>
      <p:ext uri="{BB962C8B-B14F-4D97-AF65-F5344CB8AC3E}">
        <p14:creationId xmlns:p14="http://schemas.microsoft.com/office/powerpoint/2010/main" val="321213685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endParaRPr lang="en-US" altLang="en-US"/>
          </a:p>
        </p:txBody>
      </p:sp>
      <p:sp>
        <p:nvSpPr>
          <p:cNvPr id="47107" name="Rectangle 3"/>
          <p:cNvSpPr>
            <a:spLocks noGrp="1" noChangeArrowheads="1"/>
          </p:cNvSpPr>
          <p:nvPr>
            <p:ph type="body" idx="1"/>
          </p:nvPr>
        </p:nvSpPr>
        <p:spPr/>
        <p:txBody>
          <a:bodyPr/>
          <a:lstStyle/>
          <a:p>
            <a:r>
              <a:rPr lang="en-US" altLang="en-US"/>
              <a:t>Provides assurance to public that when project is built, it will conform to environmental laws</a:t>
            </a:r>
          </a:p>
          <a:p>
            <a:r>
              <a:rPr lang="en-US" altLang="en-US"/>
              <a:t>Permit and its agreements will provide many detailed </a:t>
            </a:r>
            <a:r>
              <a:rPr lang="en-US" altLang="en-US" b="1" i="1"/>
              <a:t>stipulations.</a:t>
            </a:r>
          </a:p>
          <a:p>
            <a:r>
              <a:rPr lang="en-US" altLang="en-US"/>
              <a:t>Non-conformance to stipulation will result in voiding the permit – maybe.</a:t>
            </a:r>
          </a:p>
        </p:txBody>
      </p:sp>
    </p:spTree>
    <p:extLst>
      <p:ext uri="{BB962C8B-B14F-4D97-AF65-F5344CB8AC3E}">
        <p14:creationId xmlns:p14="http://schemas.microsoft.com/office/powerpoint/2010/main" val="416093234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a:t>Process</a:t>
            </a:r>
          </a:p>
        </p:txBody>
      </p:sp>
      <p:sp>
        <p:nvSpPr>
          <p:cNvPr id="48131" name="Rectangle 3"/>
          <p:cNvSpPr>
            <a:spLocks noGrp="1" noChangeArrowheads="1"/>
          </p:cNvSpPr>
          <p:nvPr>
            <p:ph type="body" idx="1"/>
          </p:nvPr>
        </p:nvSpPr>
        <p:spPr/>
        <p:txBody>
          <a:bodyPr/>
          <a:lstStyle/>
          <a:p>
            <a:r>
              <a:rPr lang="en-US" altLang="en-US"/>
              <a:t>(Applicant – needs pre-design, i.e., some clue about what they are proposing)</a:t>
            </a:r>
          </a:p>
          <a:p>
            <a:r>
              <a:rPr lang="en-US" altLang="en-US"/>
              <a:t>Applicant and designer make list of permits that may be needed.</a:t>
            </a:r>
          </a:p>
          <a:p>
            <a:r>
              <a:rPr lang="en-US" altLang="en-US"/>
              <a:t>Confer with applicable agencies and determine how much detail will be needed at application process.</a:t>
            </a:r>
          </a:p>
        </p:txBody>
      </p:sp>
    </p:spTree>
    <p:extLst>
      <p:ext uri="{BB962C8B-B14F-4D97-AF65-F5344CB8AC3E}">
        <p14:creationId xmlns:p14="http://schemas.microsoft.com/office/powerpoint/2010/main" val="291479939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endParaRPr lang="en-US" altLang="en-US"/>
          </a:p>
        </p:txBody>
      </p:sp>
      <p:sp>
        <p:nvSpPr>
          <p:cNvPr id="49155" name="Rectangle 3"/>
          <p:cNvSpPr>
            <a:spLocks noGrp="1" noChangeArrowheads="1"/>
          </p:cNvSpPr>
          <p:nvPr>
            <p:ph type="body" idx="1"/>
          </p:nvPr>
        </p:nvSpPr>
        <p:spPr/>
        <p:txBody>
          <a:bodyPr/>
          <a:lstStyle/>
          <a:p>
            <a:pPr>
              <a:lnSpc>
                <a:spcPct val="90000"/>
              </a:lnSpc>
            </a:pPr>
            <a:r>
              <a:rPr lang="en-US" altLang="en-US" sz="2800"/>
              <a:t>Applicant assemble needed data</a:t>
            </a:r>
          </a:p>
          <a:p>
            <a:pPr>
              <a:lnSpc>
                <a:spcPct val="90000"/>
              </a:lnSpc>
            </a:pPr>
            <a:r>
              <a:rPr lang="en-US" altLang="en-US" sz="2800"/>
              <a:t>Submit application</a:t>
            </a:r>
          </a:p>
          <a:p>
            <a:pPr>
              <a:lnSpc>
                <a:spcPct val="90000"/>
              </a:lnSpc>
            </a:pPr>
            <a:r>
              <a:rPr lang="en-US" altLang="en-US" sz="2800"/>
              <a:t>Initial review by agency</a:t>
            </a:r>
          </a:p>
          <a:p>
            <a:pPr>
              <a:lnSpc>
                <a:spcPct val="90000"/>
              </a:lnSpc>
            </a:pPr>
            <a:r>
              <a:rPr lang="en-US" altLang="en-US" sz="2800"/>
              <a:t>(Revise, perhaps)</a:t>
            </a:r>
          </a:p>
          <a:p>
            <a:pPr>
              <a:lnSpc>
                <a:spcPct val="90000"/>
              </a:lnSpc>
            </a:pPr>
            <a:r>
              <a:rPr lang="en-US" altLang="en-US" sz="2800"/>
              <a:t>Public notice</a:t>
            </a:r>
          </a:p>
          <a:p>
            <a:pPr lvl="1">
              <a:lnSpc>
                <a:spcPct val="90000"/>
              </a:lnSpc>
            </a:pPr>
            <a:r>
              <a:rPr lang="en-US" altLang="en-US" sz="2400"/>
              <a:t>presentation to public of “draft permit”</a:t>
            </a:r>
          </a:p>
          <a:p>
            <a:pPr>
              <a:lnSpc>
                <a:spcPct val="90000"/>
              </a:lnSpc>
            </a:pPr>
            <a:r>
              <a:rPr lang="en-US" altLang="en-US" sz="2800"/>
              <a:t>Receive comments</a:t>
            </a:r>
          </a:p>
          <a:p>
            <a:pPr lvl="1">
              <a:lnSpc>
                <a:spcPct val="90000"/>
              </a:lnSpc>
            </a:pPr>
            <a:r>
              <a:rPr lang="en-US" altLang="en-US" sz="2400"/>
              <a:t>Revise, perhaps</a:t>
            </a:r>
          </a:p>
          <a:p>
            <a:pPr>
              <a:lnSpc>
                <a:spcPct val="90000"/>
              </a:lnSpc>
            </a:pPr>
            <a:r>
              <a:rPr lang="en-US" altLang="en-US" sz="2800"/>
              <a:t>Public hearing (often)</a:t>
            </a:r>
          </a:p>
          <a:p>
            <a:pPr>
              <a:lnSpc>
                <a:spcPct val="90000"/>
              </a:lnSpc>
            </a:pPr>
            <a:endParaRPr lang="en-US" altLang="en-US" sz="2800"/>
          </a:p>
        </p:txBody>
      </p:sp>
    </p:spTree>
    <p:extLst>
      <p:ext uri="{BB962C8B-B14F-4D97-AF65-F5344CB8AC3E}">
        <p14:creationId xmlns:p14="http://schemas.microsoft.com/office/powerpoint/2010/main" val="216612519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endParaRPr lang="en-US" altLang="en-US"/>
          </a:p>
        </p:txBody>
      </p:sp>
      <p:sp>
        <p:nvSpPr>
          <p:cNvPr id="50179" name="Rectangle 3"/>
          <p:cNvSpPr>
            <a:spLocks noGrp="1" noChangeArrowheads="1"/>
          </p:cNvSpPr>
          <p:nvPr>
            <p:ph type="body" idx="1"/>
          </p:nvPr>
        </p:nvSpPr>
        <p:spPr/>
        <p:txBody>
          <a:bodyPr/>
          <a:lstStyle/>
          <a:p>
            <a:r>
              <a:rPr lang="en-US" altLang="en-US"/>
              <a:t>Minor revisions</a:t>
            </a:r>
          </a:p>
          <a:p>
            <a:r>
              <a:rPr lang="en-US" altLang="en-US"/>
              <a:t>Final evaluation</a:t>
            </a:r>
          </a:p>
          <a:p>
            <a:r>
              <a:rPr lang="en-US" altLang="en-US"/>
              <a:t>Decision</a:t>
            </a:r>
          </a:p>
          <a:p>
            <a:r>
              <a:rPr lang="en-US" altLang="en-US"/>
              <a:t>May cycle back at any stage</a:t>
            </a:r>
          </a:p>
          <a:p>
            <a:pPr lvl="1"/>
            <a:r>
              <a:rPr lang="en-US" altLang="en-US"/>
              <a:t>Costs in preparation</a:t>
            </a:r>
          </a:p>
          <a:p>
            <a:pPr lvl="1"/>
            <a:r>
              <a:rPr lang="en-US" altLang="en-US"/>
              <a:t>Delays to project</a:t>
            </a:r>
          </a:p>
          <a:p>
            <a:endParaRPr lang="en-US" altLang="en-US"/>
          </a:p>
        </p:txBody>
      </p:sp>
    </p:spTree>
    <p:extLst>
      <p:ext uri="{BB962C8B-B14F-4D97-AF65-F5344CB8AC3E}">
        <p14:creationId xmlns:p14="http://schemas.microsoft.com/office/powerpoint/2010/main" val="193720231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en-US"/>
              <a:t>After Decision</a:t>
            </a:r>
          </a:p>
        </p:txBody>
      </p:sp>
      <p:sp>
        <p:nvSpPr>
          <p:cNvPr id="51203" name="Rectangle 3"/>
          <p:cNvSpPr>
            <a:spLocks noGrp="1" noChangeArrowheads="1"/>
          </p:cNvSpPr>
          <p:nvPr>
            <p:ph type="body" idx="1"/>
          </p:nvPr>
        </p:nvSpPr>
        <p:spPr/>
        <p:txBody>
          <a:bodyPr/>
          <a:lstStyle/>
          <a:p>
            <a:r>
              <a:rPr lang="en-US" altLang="en-US"/>
              <a:t>Administrative appeals by opponents or proponents of project</a:t>
            </a:r>
          </a:p>
          <a:p>
            <a:r>
              <a:rPr lang="en-US" altLang="en-US"/>
              <a:t>Appeal to the courts</a:t>
            </a:r>
          </a:p>
          <a:p>
            <a:pPr lvl="1"/>
            <a:r>
              <a:rPr lang="en-US" altLang="en-US"/>
              <a:t>often yield to discretion of agency</a:t>
            </a:r>
          </a:p>
          <a:p>
            <a:pPr lvl="1"/>
            <a:r>
              <a:rPr lang="en-US" altLang="en-US"/>
              <a:t>procedures are key</a:t>
            </a:r>
          </a:p>
        </p:txBody>
      </p:sp>
    </p:spTree>
    <p:extLst>
      <p:ext uri="{BB962C8B-B14F-4D97-AF65-F5344CB8AC3E}">
        <p14:creationId xmlns:p14="http://schemas.microsoft.com/office/powerpoint/2010/main" val="32180323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Projects that Require Permits?</a:t>
            </a:r>
            <a:endParaRPr lang="en-US" dirty="0"/>
          </a:p>
        </p:txBody>
      </p:sp>
      <p:sp>
        <p:nvSpPr>
          <p:cNvPr id="3" name="Content Placeholder 2"/>
          <p:cNvSpPr>
            <a:spLocks noGrp="1"/>
          </p:cNvSpPr>
          <p:nvPr>
            <p:ph idx="1"/>
          </p:nvPr>
        </p:nvSpPr>
        <p:spPr/>
        <p:txBody>
          <a:bodyPr/>
          <a:lstStyle/>
          <a:p>
            <a:r>
              <a:rPr lang="en-US" dirty="0" smtClean="0"/>
              <a:t>Example?</a:t>
            </a:r>
            <a:endParaRPr lang="en-US" dirty="0"/>
          </a:p>
        </p:txBody>
      </p:sp>
      <p:sp>
        <p:nvSpPr>
          <p:cNvPr id="4" name="Slide Number Placeholder 3"/>
          <p:cNvSpPr>
            <a:spLocks noGrp="1"/>
          </p:cNvSpPr>
          <p:nvPr>
            <p:ph type="sldNum" sz="quarter" idx="12"/>
          </p:nvPr>
        </p:nvSpPr>
        <p:spPr/>
        <p:txBody>
          <a:bodyPr/>
          <a:lstStyle/>
          <a:p>
            <a:pPr>
              <a:defRPr/>
            </a:pPr>
            <a:fld id="{04315B49-57A7-4EDD-B2B8-7F0BA99D9CB7}" type="slidenum">
              <a:rPr lang="en-US" altLang="en-US" smtClean="0">
                <a:solidFill>
                  <a:srgbClr val="000000"/>
                </a:solidFill>
              </a:rPr>
              <a:pPr>
                <a:defRPr/>
              </a:pPr>
              <a:t>7</a:t>
            </a:fld>
            <a:endParaRPr lang="en-US" altLang="en-US">
              <a:solidFill>
                <a:srgbClr val="000000"/>
              </a:solidFill>
            </a:endParaRPr>
          </a:p>
        </p:txBody>
      </p:sp>
    </p:spTree>
    <p:extLst>
      <p:ext uri="{BB962C8B-B14F-4D97-AF65-F5344CB8AC3E}">
        <p14:creationId xmlns:p14="http://schemas.microsoft.com/office/powerpoint/2010/main" val="15780681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a:t>Courts and Regulations</a:t>
            </a:r>
          </a:p>
        </p:txBody>
      </p:sp>
      <p:sp>
        <p:nvSpPr>
          <p:cNvPr id="21507" name="Rectangle 3"/>
          <p:cNvSpPr>
            <a:spLocks noGrp="1" noChangeArrowheads="1"/>
          </p:cNvSpPr>
          <p:nvPr>
            <p:ph type="body" idx="1"/>
          </p:nvPr>
        </p:nvSpPr>
        <p:spPr/>
        <p:txBody>
          <a:bodyPr/>
          <a:lstStyle/>
          <a:p>
            <a:r>
              <a:rPr lang="en-US" altLang="en-US"/>
              <a:t>Immediately after promulgation</a:t>
            </a:r>
          </a:p>
          <a:p>
            <a:r>
              <a:rPr lang="en-US" altLang="en-US"/>
              <a:t>Bring to court to have invalidated, or</a:t>
            </a:r>
          </a:p>
          <a:p>
            <a:r>
              <a:rPr lang="en-US" altLang="en-US"/>
              <a:t>Break the new law</a:t>
            </a:r>
          </a:p>
          <a:p>
            <a:r>
              <a:rPr lang="en-US" altLang="en-US"/>
              <a:t>Go through the hearing process</a:t>
            </a:r>
          </a:p>
          <a:p>
            <a:pPr lvl="1"/>
            <a:r>
              <a:rPr lang="en-US" altLang="en-US"/>
              <a:t>Usually start with Administrative hearing in agency</a:t>
            </a:r>
          </a:p>
          <a:p>
            <a:endParaRPr lang="en-US" altLang="en-US"/>
          </a:p>
        </p:txBody>
      </p:sp>
    </p:spTree>
    <p:extLst>
      <p:ext uri="{BB962C8B-B14F-4D97-AF65-F5344CB8AC3E}">
        <p14:creationId xmlns:p14="http://schemas.microsoft.com/office/powerpoint/2010/main" val="153486763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a:t>Invalid Regulation</a:t>
            </a:r>
          </a:p>
        </p:txBody>
      </p:sp>
      <p:sp>
        <p:nvSpPr>
          <p:cNvPr id="22531" name="Rectangle 3"/>
          <p:cNvSpPr>
            <a:spLocks noGrp="1" noChangeArrowheads="1"/>
          </p:cNvSpPr>
          <p:nvPr>
            <p:ph type="body" idx="1"/>
          </p:nvPr>
        </p:nvSpPr>
        <p:spPr/>
        <p:txBody>
          <a:bodyPr/>
          <a:lstStyle/>
          <a:p>
            <a:r>
              <a:rPr lang="en-US" altLang="en-US"/>
              <a:t>Law of congress was too vague</a:t>
            </a:r>
          </a:p>
          <a:p>
            <a:pPr lvl="1"/>
            <a:r>
              <a:rPr lang="en-US" altLang="en-US"/>
              <a:t>Unconstitutional delegation of authority</a:t>
            </a:r>
          </a:p>
          <a:p>
            <a:r>
              <a:rPr lang="en-US" altLang="en-US"/>
              <a:t>Agency violated a constitutional standard</a:t>
            </a:r>
          </a:p>
          <a:p>
            <a:pPr lvl="1"/>
            <a:r>
              <a:rPr lang="en-US" altLang="en-US"/>
              <a:t>unreasonable search and seizure</a:t>
            </a:r>
          </a:p>
          <a:p>
            <a:r>
              <a:rPr lang="en-US" altLang="en-US"/>
              <a:t>Agency beyond enabling powers congress set out in the law</a:t>
            </a:r>
          </a:p>
          <a:p>
            <a:r>
              <a:rPr lang="en-US" altLang="en-US"/>
              <a:t>Agency did not follow proper procedures</a:t>
            </a:r>
          </a:p>
        </p:txBody>
      </p:sp>
    </p:spTree>
    <p:extLst>
      <p:ext uri="{BB962C8B-B14F-4D97-AF65-F5344CB8AC3E}">
        <p14:creationId xmlns:p14="http://schemas.microsoft.com/office/powerpoint/2010/main" val="2258353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a:t>Success Rate</a:t>
            </a:r>
          </a:p>
        </p:txBody>
      </p:sp>
      <p:sp>
        <p:nvSpPr>
          <p:cNvPr id="23555" name="Rectangle 3"/>
          <p:cNvSpPr>
            <a:spLocks noGrp="1" noChangeArrowheads="1"/>
          </p:cNvSpPr>
          <p:nvPr>
            <p:ph type="body" idx="1"/>
          </p:nvPr>
        </p:nvSpPr>
        <p:spPr/>
        <p:txBody>
          <a:bodyPr/>
          <a:lstStyle/>
          <a:p>
            <a:r>
              <a:rPr lang="en-US" altLang="en-US" sz="2800"/>
              <a:t>Very low for environmental-related rules</a:t>
            </a:r>
          </a:p>
          <a:p>
            <a:r>
              <a:rPr lang="en-US" altLang="en-US" sz="2800"/>
              <a:t>But almost 80% of EPA rules have been challenged in court</a:t>
            </a:r>
          </a:p>
          <a:p>
            <a:r>
              <a:rPr lang="en-US" altLang="en-US" sz="2800"/>
              <a:t>Might buy time</a:t>
            </a:r>
          </a:p>
          <a:p>
            <a:r>
              <a:rPr lang="en-US" altLang="en-US" sz="2800"/>
              <a:t>Keep DC lawyers rich</a:t>
            </a:r>
          </a:p>
          <a:p>
            <a:r>
              <a:rPr lang="en-US" altLang="en-US" sz="2800"/>
              <a:t>Ties up agency resources and might make them timid</a:t>
            </a:r>
          </a:p>
          <a:p>
            <a:r>
              <a:rPr lang="en-US" altLang="en-US" sz="2800"/>
              <a:t>OSHA appeals seem to have higher success rate</a:t>
            </a:r>
          </a:p>
        </p:txBody>
      </p:sp>
    </p:spTree>
    <p:extLst>
      <p:ext uri="{BB962C8B-B14F-4D97-AF65-F5344CB8AC3E}">
        <p14:creationId xmlns:p14="http://schemas.microsoft.com/office/powerpoint/2010/main" val="201843606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a:t>Why</a:t>
            </a:r>
          </a:p>
        </p:txBody>
      </p:sp>
      <p:sp>
        <p:nvSpPr>
          <p:cNvPr id="24579" name="Rectangle 3"/>
          <p:cNvSpPr>
            <a:spLocks noGrp="1" noChangeArrowheads="1"/>
          </p:cNvSpPr>
          <p:nvPr>
            <p:ph type="body" idx="1"/>
          </p:nvPr>
        </p:nvSpPr>
        <p:spPr/>
        <p:txBody>
          <a:bodyPr/>
          <a:lstStyle/>
          <a:p>
            <a:r>
              <a:rPr lang="en-US" altLang="en-US"/>
              <a:t>Deference of Courts to agency expertise</a:t>
            </a:r>
          </a:p>
          <a:p>
            <a:r>
              <a:rPr lang="en-US" altLang="en-US"/>
              <a:t>In a sense, congress said the agency has the expertise</a:t>
            </a:r>
          </a:p>
          <a:p>
            <a:r>
              <a:rPr lang="en-US" altLang="en-US"/>
              <a:t>(Science notes a little later.)</a:t>
            </a:r>
          </a:p>
        </p:txBody>
      </p:sp>
    </p:spTree>
    <p:extLst>
      <p:ext uri="{BB962C8B-B14F-4D97-AF65-F5344CB8AC3E}">
        <p14:creationId xmlns:p14="http://schemas.microsoft.com/office/powerpoint/2010/main" val="146145113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a:t>Problems</a:t>
            </a:r>
          </a:p>
        </p:txBody>
      </p:sp>
      <p:sp>
        <p:nvSpPr>
          <p:cNvPr id="25603" name="Rectangle 3"/>
          <p:cNvSpPr>
            <a:spLocks noGrp="1" noChangeArrowheads="1"/>
          </p:cNvSpPr>
          <p:nvPr>
            <p:ph type="body" idx="1"/>
          </p:nvPr>
        </p:nvSpPr>
        <p:spPr/>
        <p:txBody>
          <a:bodyPr/>
          <a:lstStyle/>
          <a:p>
            <a:r>
              <a:rPr lang="en-US" altLang="en-US" dirty="0"/>
              <a:t>Science vs. Law  (later)</a:t>
            </a:r>
          </a:p>
          <a:p>
            <a:r>
              <a:rPr lang="en-US" altLang="en-US" dirty="0"/>
              <a:t>Agency bias, political influences</a:t>
            </a:r>
          </a:p>
          <a:p>
            <a:r>
              <a:rPr lang="en-US" altLang="en-US" dirty="0"/>
              <a:t>Uncertainty, current effects, but</a:t>
            </a:r>
          </a:p>
          <a:p>
            <a:pPr lvl="1"/>
            <a:r>
              <a:rPr lang="en-US" altLang="en-US" dirty="0"/>
              <a:t>Costs flow to current generation</a:t>
            </a:r>
          </a:p>
          <a:p>
            <a:pPr lvl="1"/>
            <a:r>
              <a:rPr lang="en-US" altLang="en-US" dirty="0"/>
              <a:t>Benefits flow to future generations</a:t>
            </a:r>
          </a:p>
        </p:txBody>
      </p:sp>
    </p:spTree>
    <p:extLst>
      <p:ext uri="{BB962C8B-B14F-4D97-AF65-F5344CB8AC3E}">
        <p14:creationId xmlns:p14="http://schemas.microsoft.com/office/powerpoint/2010/main" val="243693184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a:t>Executive</a:t>
            </a:r>
          </a:p>
        </p:txBody>
      </p:sp>
      <p:sp>
        <p:nvSpPr>
          <p:cNvPr id="29699" name="Rectangle 3"/>
          <p:cNvSpPr>
            <a:spLocks noGrp="1" noChangeArrowheads="1"/>
          </p:cNvSpPr>
          <p:nvPr>
            <p:ph type="body" idx="1"/>
          </p:nvPr>
        </p:nvSpPr>
        <p:spPr/>
        <p:txBody>
          <a:bodyPr/>
          <a:lstStyle/>
          <a:p>
            <a:r>
              <a:rPr lang="en-US" altLang="en-US"/>
              <a:t>President appoints heads of agencies</a:t>
            </a:r>
          </a:p>
          <a:p>
            <a:pPr lvl="1"/>
            <a:r>
              <a:rPr lang="en-US" altLang="en-US"/>
              <a:t>Top executives</a:t>
            </a:r>
          </a:p>
          <a:p>
            <a:pPr lvl="1"/>
            <a:r>
              <a:rPr lang="en-US" altLang="en-US"/>
              <a:t>Lower protected by civil service laws</a:t>
            </a:r>
          </a:p>
          <a:p>
            <a:r>
              <a:rPr lang="en-US" altLang="en-US"/>
              <a:t>Office of Management and Budget</a:t>
            </a:r>
          </a:p>
          <a:p>
            <a:pPr lvl="1"/>
            <a:r>
              <a:rPr lang="en-US" altLang="en-US"/>
              <a:t>Recommends agency budgets</a:t>
            </a:r>
          </a:p>
          <a:p>
            <a:r>
              <a:rPr lang="en-US" altLang="en-US"/>
              <a:t>Executive Orders</a:t>
            </a:r>
          </a:p>
        </p:txBody>
      </p:sp>
    </p:spTree>
    <p:extLst>
      <p:ext uri="{BB962C8B-B14F-4D97-AF65-F5344CB8AC3E}">
        <p14:creationId xmlns:p14="http://schemas.microsoft.com/office/powerpoint/2010/main" val="203177198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a:t>Legislative Limitations</a:t>
            </a:r>
          </a:p>
        </p:txBody>
      </p:sp>
      <p:sp>
        <p:nvSpPr>
          <p:cNvPr id="30723" name="Rectangle 3"/>
          <p:cNvSpPr>
            <a:spLocks noGrp="1" noChangeArrowheads="1"/>
          </p:cNvSpPr>
          <p:nvPr>
            <p:ph type="body" idx="1"/>
          </p:nvPr>
        </p:nvSpPr>
        <p:spPr/>
        <p:txBody>
          <a:bodyPr/>
          <a:lstStyle/>
          <a:p>
            <a:r>
              <a:rPr lang="en-US" altLang="en-US" sz="2800"/>
              <a:t>Oversight </a:t>
            </a:r>
          </a:p>
          <a:p>
            <a:r>
              <a:rPr lang="en-US" altLang="en-US" sz="2800"/>
              <a:t>Investigative Power</a:t>
            </a:r>
          </a:p>
          <a:p>
            <a:r>
              <a:rPr lang="en-US" altLang="en-US" sz="2800"/>
              <a:t>Power to terminate agency or amend enabling legislation</a:t>
            </a:r>
          </a:p>
          <a:p>
            <a:r>
              <a:rPr lang="en-US" altLang="en-US" sz="2800"/>
              <a:t>Power to approve budgets</a:t>
            </a:r>
          </a:p>
          <a:p>
            <a:r>
              <a:rPr lang="en-US" altLang="en-US" sz="2800"/>
              <a:t>Approval of President’s choice of agency heads</a:t>
            </a:r>
          </a:p>
          <a:p>
            <a:r>
              <a:rPr lang="en-US" altLang="en-US" sz="2800"/>
              <a:t>1996 Congressional Review Act</a:t>
            </a:r>
          </a:p>
          <a:p>
            <a:pPr lvl="1"/>
            <a:r>
              <a:rPr lang="en-US" altLang="en-US" sz="2400"/>
              <a:t>60 days</a:t>
            </a:r>
          </a:p>
        </p:txBody>
      </p:sp>
    </p:spTree>
    <p:extLst>
      <p:ext uri="{BB962C8B-B14F-4D97-AF65-F5344CB8AC3E}">
        <p14:creationId xmlns:p14="http://schemas.microsoft.com/office/powerpoint/2010/main" val="304553346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a:t>Executive</a:t>
            </a:r>
          </a:p>
        </p:txBody>
      </p:sp>
      <p:sp>
        <p:nvSpPr>
          <p:cNvPr id="33795" name="Rectangle 3"/>
          <p:cNvSpPr>
            <a:spLocks noGrp="1" noChangeArrowheads="1"/>
          </p:cNvSpPr>
          <p:nvPr>
            <p:ph type="body" idx="1"/>
          </p:nvPr>
        </p:nvSpPr>
        <p:spPr/>
        <p:txBody>
          <a:bodyPr/>
          <a:lstStyle/>
          <a:p>
            <a:r>
              <a:rPr lang="en-US" altLang="en-US"/>
              <a:t>Appointed by President</a:t>
            </a:r>
          </a:p>
          <a:p>
            <a:r>
              <a:rPr lang="en-US" altLang="en-US"/>
              <a:t>May be within a cabinet “Department”</a:t>
            </a:r>
          </a:p>
          <a:p>
            <a:r>
              <a:rPr lang="en-US" altLang="en-US"/>
              <a:t>Federal Aviation Administration in the Department of Transportation.</a:t>
            </a:r>
          </a:p>
        </p:txBody>
      </p:sp>
    </p:spTree>
    <p:extLst>
      <p:ext uri="{BB962C8B-B14F-4D97-AF65-F5344CB8AC3E}">
        <p14:creationId xmlns:p14="http://schemas.microsoft.com/office/powerpoint/2010/main" val="307097811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a:t>How many Agencies</a:t>
            </a:r>
          </a:p>
        </p:txBody>
      </p:sp>
      <p:sp>
        <p:nvSpPr>
          <p:cNvPr id="32771" name="Rectangle 3"/>
          <p:cNvSpPr>
            <a:spLocks noGrp="1" noChangeArrowheads="1"/>
          </p:cNvSpPr>
          <p:nvPr>
            <p:ph type="body" idx="1"/>
          </p:nvPr>
        </p:nvSpPr>
        <p:spPr/>
        <p:txBody>
          <a:bodyPr/>
          <a:lstStyle/>
          <a:p>
            <a:r>
              <a:rPr lang="en-US" altLang="en-US"/>
              <a:t>Over 100</a:t>
            </a:r>
          </a:p>
          <a:p>
            <a:r>
              <a:rPr lang="en-US" altLang="en-US"/>
              <a:t>May be “executive” or “independent”</a:t>
            </a:r>
          </a:p>
          <a:p>
            <a:r>
              <a:rPr lang="en-US" altLang="en-US"/>
              <a:t>Independent is usually a “commission” with a board and chair.</a:t>
            </a:r>
          </a:p>
          <a:p>
            <a:pPr lvl="1"/>
            <a:r>
              <a:rPr lang="en-US" altLang="en-US"/>
              <a:t>deep scope over narrow industry</a:t>
            </a:r>
          </a:p>
          <a:p>
            <a:pPr lvl="1"/>
            <a:r>
              <a:rPr lang="en-US" altLang="en-US"/>
              <a:t>Securities and Exchange Commission</a:t>
            </a:r>
          </a:p>
          <a:p>
            <a:pPr lvl="1"/>
            <a:r>
              <a:rPr lang="en-US" altLang="en-US"/>
              <a:t>Rates, licenses, etc. </a:t>
            </a:r>
          </a:p>
        </p:txBody>
      </p:sp>
    </p:spTree>
    <p:extLst>
      <p:ext uri="{BB962C8B-B14F-4D97-AF65-F5344CB8AC3E}">
        <p14:creationId xmlns:p14="http://schemas.microsoft.com/office/powerpoint/2010/main" val="105490859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a:t>EPA</a:t>
            </a:r>
          </a:p>
        </p:txBody>
      </p:sp>
      <p:sp>
        <p:nvSpPr>
          <p:cNvPr id="34819" name="Rectangle 3"/>
          <p:cNvSpPr>
            <a:spLocks noGrp="1" noChangeArrowheads="1"/>
          </p:cNvSpPr>
          <p:nvPr>
            <p:ph type="body" idx="1"/>
          </p:nvPr>
        </p:nvSpPr>
        <p:spPr/>
        <p:txBody>
          <a:bodyPr/>
          <a:lstStyle/>
          <a:p>
            <a:r>
              <a:rPr lang="en-US" altLang="en-US" sz="2800" dirty="0"/>
              <a:t>Environmental Protection Agency</a:t>
            </a:r>
          </a:p>
          <a:p>
            <a:pPr lvl="1"/>
            <a:r>
              <a:rPr lang="en-US" altLang="en-US" sz="2400" dirty="0"/>
              <a:t>Independent Agency</a:t>
            </a:r>
          </a:p>
          <a:p>
            <a:pPr lvl="1"/>
            <a:r>
              <a:rPr lang="en-US" altLang="en-US" sz="2400" dirty="0"/>
              <a:t>1970</a:t>
            </a:r>
          </a:p>
          <a:p>
            <a:pPr lvl="1"/>
            <a:r>
              <a:rPr lang="en-US" altLang="en-US" sz="2400" dirty="0"/>
              <a:t>Absorbed functions of older agencies</a:t>
            </a:r>
          </a:p>
          <a:p>
            <a:r>
              <a:rPr lang="en-US" altLang="en-US" sz="2800" dirty="0">
                <a:hlinkClick r:id="rId2"/>
              </a:rPr>
              <a:t>http://www.epa.gov</a:t>
            </a:r>
            <a:r>
              <a:rPr lang="en-US" altLang="en-US" sz="2800" dirty="0"/>
              <a:t> </a:t>
            </a:r>
          </a:p>
          <a:p>
            <a:r>
              <a:rPr lang="en-US" altLang="en-US" sz="2800" dirty="0">
                <a:hlinkClick r:id="rId3"/>
              </a:rPr>
              <a:t>https://</a:t>
            </a:r>
            <a:r>
              <a:rPr lang="en-US" altLang="en-US" sz="2800" dirty="0" smtClean="0">
                <a:hlinkClick r:id="rId3"/>
              </a:rPr>
              <a:t>www.epa.gov/aboutepa/epa-organization-chart</a:t>
            </a:r>
            <a:endParaRPr lang="en-US" altLang="en-US" sz="2800" dirty="0" smtClean="0"/>
          </a:p>
          <a:p>
            <a:r>
              <a:rPr lang="en-US" altLang="en-US" sz="2800" dirty="0">
                <a:hlinkClick r:id="rId4"/>
              </a:rPr>
              <a:t>https://</a:t>
            </a:r>
            <a:r>
              <a:rPr lang="en-US" altLang="en-US" sz="2800" dirty="0" smtClean="0">
                <a:hlinkClick r:id="rId4"/>
              </a:rPr>
              <a:t>www.epa.gov/aboutepa/organization-epas-region-10-office-seattle</a:t>
            </a:r>
            <a:r>
              <a:rPr lang="en-US" altLang="en-US" sz="2800" dirty="0" smtClean="0"/>
              <a:t> </a:t>
            </a:r>
            <a:endParaRPr lang="en-US" altLang="en-US" sz="2800" dirty="0"/>
          </a:p>
        </p:txBody>
      </p:sp>
    </p:spTree>
    <p:extLst>
      <p:ext uri="{BB962C8B-B14F-4D97-AF65-F5344CB8AC3E}">
        <p14:creationId xmlns:p14="http://schemas.microsoft.com/office/powerpoint/2010/main" val="2747462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FF1586BD-5CB0-4E9C-9654-0731E8E530D9}" type="slidenum">
              <a:rPr lang="en-US" altLang="en-US" sz="1400" smtClean="0">
                <a:solidFill>
                  <a:srgbClr val="000000"/>
                </a:solidFill>
              </a:rPr>
              <a:pPr>
                <a:spcBef>
                  <a:spcPct val="0"/>
                </a:spcBef>
                <a:buFontTx/>
                <a:buNone/>
              </a:pPr>
              <a:t>8</a:t>
            </a:fld>
            <a:endParaRPr lang="en-US" altLang="en-US" sz="1400" smtClean="0">
              <a:solidFill>
                <a:srgbClr val="000000"/>
              </a:solidFill>
            </a:endParaRPr>
          </a:p>
        </p:txBody>
      </p:sp>
      <p:sp>
        <p:nvSpPr>
          <p:cNvPr id="7171" name="Rectangle 2"/>
          <p:cNvSpPr>
            <a:spLocks noGrp="1" noChangeArrowheads="1"/>
          </p:cNvSpPr>
          <p:nvPr>
            <p:ph type="title"/>
          </p:nvPr>
        </p:nvSpPr>
        <p:spPr>
          <a:xfrm>
            <a:off x="762000" y="0"/>
            <a:ext cx="7772400" cy="1143000"/>
          </a:xfrm>
        </p:spPr>
        <p:txBody>
          <a:bodyPr/>
          <a:lstStyle/>
          <a:p>
            <a:r>
              <a:rPr lang="en-US" altLang="en-US" smtClean="0"/>
              <a:t>Project Life Cycle</a:t>
            </a:r>
          </a:p>
        </p:txBody>
      </p:sp>
      <p:sp>
        <p:nvSpPr>
          <p:cNvPr id="6147" name="Rectangle 3"/>
          <p:cNvSpPr>
            <a:spLocks noGrp="1" noChangeArrowheads="1"/>
          </p:cNvSpPr>
          <p:nvPr>
            <p:ph type="body" idx="1"/>
          </p:nvPr>
        </p:nvSpPr>
        <p:spPr/>
        <p:txBody>
          <a:bodyPr/>
          <a:lstStyle/>
          <a:p>
            <a:endParaRPr lang="en-US" altLang="en-US" smtClean="0"/>
          </a:p>
          <a:p>
            <a:endParaRPr lang="en-US" altLang="en-US" smtClean="0"/>
          </a:p>
        </p:txBody>
      </p:sp>
      <p:graphicFrame>
        <p:nvGraphicFramePr>
          <p:cNvPr id="6148" name="Object 4"/>
          <p:cNvGraphicFramePr>
            <a:graphicFrameLocks noChangeAspect="1"/>
          </p:cNvGraphicFramePr>
          <p:nvPr>
            <p:extLst>
              <p:ext uri="{D42A27DB-BD31-4B8C-83A1-F6EECF244321}">
                <p14:modId xmlns:p14="http://schemas.microsoft.com/office/powerpoint/2010/main" val="1179106656"/>
              </p:ext>
            </p:extLst>
          </p:nvPr>
        </p:nvGraphicFramePr>
        <p:xfrm>
          <a:off x="347663" y="1044575"/>
          <a:ext cx="9896475" cy="5759450"/>
        </p:xfrm>
        <a:graphic>
          <a:graphicData uri="http://schemas.openxmlformats.org/presentationml/2006/ole">
            <mc:AlternateContent xmlns:mc="http://schemas.openxmlformats.org/markup-compatibility/2006">
              <mc:Choice xmlns:v="urn:schemas-microsoft-com:vml" Requires="v">
                <p:oleObj spid="_x0000_s2068" name="Document" r:id="rId3" imgW="10032478" imgH="5850775" progId="Word.Document.8">
                  <p:embed/>
                </p:oleObj>
              </mc:Choice>
              <mc:Fallback>
                <p:oleObj name="Document" r:id="rId3" imgW="10032478" imgH="5850775" progId="Word.Document.8">
                  <p:embed/>
                  <p:pic>
                    <p:nvPicPr>
                      <p:cNvPr id="0" name=""/>
                      <p:cNvPicPr>
                        <a:picLocks noChangeAspect="1" noChangeArrowheads="1"/>
                      </p:cNvPicPr>
                      <p:nvPr/>
                    </p:nvPicPr>
                    <p:blipFill>
                      <a:blip r:embed="rId4"/>
                      <a:srcRect/>
                      <a:stretch>
                        <a:fillRect/>
                      </a:stretch>
                    </p:blipFill>
                    <p:spPr bwMode="auto">
                      <a:xfrm>
                        <a:off x="347663" y="1044575"/>
                        <a:ext cx="9896475" cy="5759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776834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nodeType="clickEffect">
                                  <p:stCondLst>
                                    <p:cond delay="0"/>
                                  </p:stCondLst>
                                  <p:childTnLst>
                                    <p:set>
                                      <p:cBhvr>
                                        <p:cTn id="10" dur="1" fill="hold">
                                          <p:stCondLst>
                                            <p:cond delay="0"/>
                                          </p:stCondLst>
                                        </p:cTn>
                                        <p:tgtEl>
                                          <p:spTgt spid="6148"/>
                                        </p:tgtEl>
                                        <p:attrNameLst>
                                          <p:attrName>style.visibility</p:attrName>
                                        </p:attrNameLst>
                                      </p:cBhvr>
                                      <p:to>
                                        <p:strVal val="visible"/>
                                      </p:to>
                                    </p:set>
                                    <p:anim calcmode="lin" valueType="num">
                                      <p:cBhvr additive="base">
                                        <p:cTn id="11" dur="500" fill="hold"/>
                                        <p:tgtEl>
                                          <p:spTgt spid="6148"/>
                                        </p:tgtEl>
                                        <p:attrNameLst>
                                          <p:attrName>ppt_x</p:attrName>
                                        </p:attrNameLst>
                                      </p:cBhvr>
                                      <p:tavLst>
                                        <p:tav tm="0">
                                          <p:val>
                                            <p:strVal val="#ppt_x"/>
                                          </p:val>
                                        </p:tav>
                                        <p:tav tm="100000">
                                          <p:val>
                                            <p:strVal val="#ppt_x"/>
                                          </p:val>
                                        </p:tav>
                                      </p:tavLst>
                                    </p:anim>
                                    <p:anim calcmode="lin" valueType="num">
                                      <p:cBhvr additive="base">
                                        <p:cTn id="12" dur="500" fill="hold"/>
                                        <p:tgtEl>
                                          <p:spTgt spid="61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a:t>Science v. Law</a:t>
            </a:r>
          </a:p>
        </p:txBody>
      </p:sp>
      <p:sp>
        <p:nvSpPr>
          <p:cNvPr id="35843" name="Rectangle 3"/>
          <p:cNvSpPr>
            <a:spLocks noGrp="1" noChangeArrowheads="1"/>
          </p:cNvSpPr>
          <p:nvPr>
            <p:ph type="body" idx="1"/>
          </p:nvPr>
        </p:nvSpPr>
        <p:spPr/>
        <p:txBody>
          <a:bodyPr/>
          <a:lstStyle/>
          <a:p>
            <a:r>
              <a:rPr lang="en-US" altLang="en-US"/>
              <a:t>Science: Investigates and attempts to explain natural phenomena. It is cautious, incremental, and truth seeking.</a:t>
            </a:r>
          </a:p>
          <a:p>
            <a:r>
              <a:rPr lang="en-US" altLang="en-US"/>
              <a:t>Government regulation: Seeks to affect human behavior and settle human disputes. It is episodic and preemptory and seeks resolution rather than truth. </a:t>
            </a:r>
          </a:p>
        </p:txBody>
      </p:sp>
    </p:spTree>
    <p:extLst>
      <p:ext uri="{BB962C8B-B14F-4D97-AF65-F5344CB8AC3E}">
        <p14:creationId xmlns:p14="http://schemas.microsoft.com/office/powerpoint/2010/main" val="26730900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endParaRPr lang="en-US" altLang="en-US"/>
          </a:p>
        </p:txBody>
      </p:sp>
      <p:sp>
        <p:nvSpPr>
          <p:cNvPr id="36867" name="Rectangle 3"/>
          <p:cNvSpPr>
            <a:spLocks noGrp="1" noChangeArrowheads="1"/>
          </p:cNvSpPr>
          <p:nvPr>
            <p:ph type="body" idx="1"/>
          </p:nvPr>
        </p:nvSpPr>
        <p:spPr/>
        <p:txBody>
          <a:bodyPr/>
          <a:lstStyle/>
          <a:p>
            <a:r>
              <a:rPr lang="en-US" altLang="en-US"/>
              <a:t>Government regulators are often forced to intervene, and make a decision before knowledge is complete. </a:t>
            </a:r>
          </a:p>
          <a:p>
            <a:r>
              <a:rPr lang="en-US" altLang="en-US"/>
              <a:t>American regulation is bound up in the concept of "rule of law." </a:t>
            </a:r>
          </a:p>
          <a:p>
            <a:pPr lvl="1"/>
            <a:r>
              <a:rPr lang="en-US" altLang="en-US"/>
              <a:t>Not negotiation between affected parties</a:t>
            </a:r>
          </a:p>
          <a:p>
            <a:pPr lvl="1"/>
            <a:r>
              <a:rPr lang="en-US" altLang="en-US"/>
              <a:t>Must have a “bright line”</a:t>
            </a:r>
          </a:p>
          <a:p>
            <a:endParaRPr lang="en-US" altLang="en-US"/>
          </a:p>
        </p:txBody>
      </p:sp>
    </p:spTree>
    <p:extLst>
      <p:ext uri="{BB962C8B-B14F-4D97-AF65-F5344CB8AC3E}">
        <p14:creationId xmlns:p14="http://schemas.microsoft.com/office/powerpoint/2010/main" val="3882634820"/>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endParaRPr lang="en-US" altLang="en-US"/>
          </a:p>
        </p:txBody>
      </p:sp>
      <p:sp>
        <p:nvSpPr>
          <p:cNvPr id="37891" name="Rectangle 3"/>
          <p:cNvSpPr>
            <a:spLocks noGrp="1" noChangeArrowheads="1"/>
          </p:cNvSpPr>
          <p:nvPr>
            <p:ph type="body" idx="1"/>
          </p:nvPr>
        </p:nvSpPr>
        <p:spPr>
          <a:xfrm>
            <a:off x="685800" y="381000"/>
            <a:ext cx="7772400" cy="6172200"/>
          </a:xfrm>
        </p:spPr>
        <p:txBody>
          <a:bodyPr/>
          <a:lstStyle/>
          <a:p>
            <a:pPr lvl="1">
              <a:lnSpc>
                <a:spcPct val="90000"/>
              </a:lnSpc>
            </a:pPr>
            <a:r>
              <a:rPr lang="en-US" altLang="en-US"/>
              <a:t>American regulation must make rules based on the legislative intent and must explain the reasons or facts that form a basis for these rules. </a:t>
            </a:r>
          </a:p>
          <a:p>
            <a:pPr lvl="1">
              <a:lnSpc>
                <a:spcPct val="90000"/>
              </a:lnSpc>
            </a:pPr>
            <a:r>
              <a:rPr lang="en-US" altLang="en-US"/>
              <a:t>This allows opponents of the rules numerous opportunities to contest facts. </a:t>
            </a:r>
          </a:p>
          <a:p>
            <a:pPr lvl="1">
              <a:lnSpc>
                <a:spcPct val="90000"/>
              </a:lnSpc>
            </a:pPr>
            <a:r>
              <a:rPr lang="en-US" altLang="en-US"/>
              <a:t>Often the facts are weak and both sides have great opportunities to construe what facts there are in a manner suitable to their case. </a:t>
            </a:r>
          </a:p>
          <a:p>
            <a:pPr lvl="1">
              <a:lnSpc>
                <a:spcPct val="90000"/>
              </a:lnSpc>
            </a:pPr>
            <a:r>
              <a:rPr lang="en-US" altLang="en-US"/>
              <a:t>This forces the regulators to defend their decisions based on the weak facts and sometimes "distort the current knowledge," often by putting more weight on evidence that the underlying science can bear.</a:t>
            </a:r>
          </a:p>
        </p:txBody>
      </p:sp>
    </p:spTree>
    <p:extLst>
      <p:ext uri="{BB962C8B-B14F-4D97-AF65-F5344CB8AC3E}">
        <p14:creationId xmlns:p14="http://schemas.microsoft.com/office/powerpoint/2010/main" val="351757552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endParaRPr lang="en-US" altLang="en-US"/>
          </a:p>
        </p:txBody>
      </p:sp>
      <p:sp>
        <p:nvSpPr>
          <p:cNvPr id="38915" name="Rectangle 3"/>
          <p:cNvSpPr>
            <a:spLocks noGrp="1" noChangeArrowheads="1"/>
          </p:cNvSpPr>
          <p:nvPr>
            <p:ph type="body" idx="1"/>
          </p:nvPr>
        </p:nvSpPr>
        <p:spPr/>
        <p:txBody>
          <a:bodyPr/>
          <a:lstStyle/>
          <a:p>
            <a:r>
              <a:rPr lang="en-US" altLang="en-US"/>
              <a:t>"The statute laws often describe a desirable social outcome, and may demand more of science that it can provide." </a:t>
            </a:r>
          </a:p>
          <a:p>
            <a:endParaRPr lang="en-US" altLang="en-US"/>
          </a:p>
          <a:p>
            <a:r>
              <a:rPr lang="en-US" altLang="en-US" sz="1600"/>
              <a:t>[Material above and quotes from the Regulatory Toxicology chapter by Richard Merill in Casarett and Doull's Toxicology.]</a:t>
            </a:r>
          </a:p>
          <a:p>
            <a:endParaRPr lang="en-US" altLang="en-US" sz="1600"/>
          </a:p>
        </p:txBody>
      </p:sp>
    </p:spTree>
    <p:extLst>
      <p:ext uri="{BB962C8B-B14F-4D97-AF65-F5344CB8AC3E}">
        <p14:creationId xmlns:p14="http://schemas.microsoft.com/office/powerpoint/2010/main" val="334420920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b="1"/>
              <a:t>Guidance Documents</a:t>
            </a:r>
            <a:endParaRPr lang="en-US" altLang="en-US"/>
          </a:p>
        </p:txBody>
      </p:sp>
      <p:sp>
        <p:nvSpPr>
          <p:cNvPr id="39939" name="Rectangle 3"/>
          <p:cNvSpPr>
            <a:spLocks noGrp="1" noChangeArrowheads="1"/>
          </p:cNvSpPr>
          <p:nvPr>
            <p:ph type="body" idx="1"/>
          </p:nvPr>
        </p:nvSpPr>
        <p:spPr/>
        <p:txBody>
          <a:bodyPr/>
          <a:lstStyle/>
          <a:p>
            <a:pPr>
              <a:lnSpc>
                <a:spcPct val="90000"/>
              </a:lnSpc>
            </a:pPr>
            <a:r>
              <a:rPr lang="en-US" altLang="en-US" sz="2800"/>
              <a:t>Such a laboratory procedures</a:t>
            </a:r>
          </a:p>
          <a:p>
            <a:pPr>
              <a:lnSpc>
                <a:spcPct val="90000"/>
              </a:lnSpc>
            </a:pPr>
            <a:r>
              <a:rPr lang="en-US" altLang="en-US" sz="2800"/>
              <a:t>Often a consensus standard put together by experts in the field and provide minimum standards for many investigations. </a:t>
            </a:r>
          </a:p>
          <a:p>
            <a:pPr>
              <a:lnSpc>
                <a:spcPct val="90000"/>
              </a:lnSpc>
            </a:pPr>
            <a:r>
              <a:rPr lang="en-US" altLang="en-US" sz="2800"/>
              <a:t>Since the guidance documents are not law, other reasonable procedures may be substituted but, as a practical matter, the standard methods are often really a requirement, rather than guidance.</a:t>
            </a:r>
          </a:p>
          <a:p>
            <a:pPr>
              <a:lnSpc>
                <a:spcPct val="90000"/>
              </a:lnSpc>
            </a:pPr>
            <a:r>
              <a:rPr lang="en-US" altLang="en-US" sz="2800"/>
              <a:t>May inhibit innovation and progress</a:t>
            </a:r>
          </a:p>
          <a:p>
            <a:pPr lvl="1">
              <a:lnSpc>
                <a:spcPct val="90000"/>
              </a:lnSpc>
            </a:pPr>
            <a:r>
              <a:rPr lang="en-US" altLang="en-US" sz="2400"/>
              <a:t>vendors</a:t>
            </a:r>
          </a:p>
        </p:txBody>
      </p:sp>
    </p:spTree>
    <p:extLst>
      <p:ext uri="{BB962C8B-B14F-4D97-AF65-F5344CB8AC3E}">
        <p14:creationId xmlns:p14="http://schemas.microsoft.com/office/powerpoint/2010/main" val="143177858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b="1"/>
              <a:t>Burden of Proof</a:t>
            </a:r>
          </a:p>
        </p:txBody>
      </p:sp>
      <p:sp>
        <p:nvSpPr>
          <p:cNvPr id="40963" name="Rectangle 3"/>
          <p:cNvSpPr>
            <a:spLocks noGrp="1" noChangeArrowheads="1"/>
          </p:cNvSpPr>
          <p:nvPr>
            <p:ph type="body" idx="1"/>
          </p:nvPr>
        </p:nvSpPr>
        <p:spPr/>
        <p:txBody>
          <a:bodyPr/>
          <a:lstStyle/>
          <a:p>
            <a:r>
              <a:rPr lang="en-US" altLang="en-US" sz="2800" u="sng" dirty="0"/>
              <a:t>Who </a:t>
            </a:r>
            <a:r>
              <a:rPr lang="en-US" altLang="en-US" sz="2800" dirty="0"/>
              <a:t>has the responsibly for demonstrating a substance is harmful or safe? </a:t>
            </a:r>
          </a:p>
          <a:p>
            <a:r>
              <a:rPr lang="en-US" altLang="en-US" sz="2800" dirty="0"/>
              <a:t>Established by the statute. </a:t>
            </a:r>
          </a:p>
          <a:p>
            <a:pPr lvl="1"/>
            <a:r>
              <a:rPr lang="en-US" altLang="en-US" sz="2400" dirty="0"/>
              <a:t>food additives, the manufactures must prove they are safe before they are put in food. </a:t>
            </a:r>
          </a:p>
          <a:p>
            <a:pPr lvl="1"/>
            <a:r>
              <a:rPr lang="en-US" altLang="en-US" sz="2400" dirty="0"/>
              <a:t>OSHA must demonstrate that a substance is harmful before its use is restricted. </a:t>
            </a:r>
          </a:p>
          <a:p>
            <a:r>
              <a:rPr lang="en-US" altLang="en-US" sz="2800" dirty="0"/>
              <a:t>How about EPA?</a:t>
            </a:r>
          </a:p>
          <a:p>
            <a:pPr lvl="1"/>
            <a:r>
              <a:rPr lang="en-US" altLang="en-US" sz="2400" dirty="0"/>
              <a:t>Many different statutes </a:t>
            </a:r>
          </a:p>
        </p:txBody>
      </p:sp>
    </p:spTree>
    <p:extLst>
      <p:ext uri="{BB962C8B-B14F-4D97-AF65-F5344CB8AC3E}">
        <p14:creationId xmlns:p14="http://schemas.microsoft.com/office/powerpoint/2010/main" val="118678812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a:t>Risk Allowed</a:t>
            </a:r>
          </a:p>
        </p:txBody>
      </p:sp>
      <p:sp>
        <p:nvSpPr>
          <p:cNvPr id="43011" name="Rectangle 3"/>
          <p:cNvSpPr>
            <a:spLocks noGrp="1" noChangeArrowheads="1"/>
          </p:cNvSpPr>
          <p:nvPr>
            <p:ph type="body" idx="1"/>
          </p:nvPr>
        </p:nvSpPr>
        <p:spPr/>
        <p:txBody>
          <a:bodyPr/>
          <a:lstStyle/>
          <a:p>
            <a:pPr>
              <a:lnSpc>
                <a:spcPct val="90000"/>
              </a:lnSpc>
            </a:pPr>
            <a:r>
              <a:rPr lang="en-US" altLang="en-US" sz="2800"/>
              <a:t>Some laws specify </a:t>
            </a:r>
            <a:r>
              <a:rPr lang="en-US" altLang="en-US" sz="2800" b="1"/>
              <a:t>no risk</a:t>
            </a:r>
            <a:r>
              <a:rPr lang="en-US" altLang="en-US" sz="2800"/>
              <a:t> is allowed. </a:t>
            </a:r>
          </a:p>
          <a:p>
            <a:pPr lvl="1">
              <a:lnSpc>
                <a:spcPct val="90000"/>
              </a:lnSpc>
            </a:pPr>
            <a:r>
              <a:rPr lang="en-US" altLang="en-US" sz="2400"/>
              <a:t>Any chemical that causes cancer in laboratory animals is not permitted as a food additive.</a:t>
            </a:r>
          </a:p>
          <a:p>
            <a:pPr>
              <a:lnSpc>
                <a:spcPct val="90000"/>
              </a:lnSpc>
            </a:pPr>
            <a:r>
              <a:rPr lang="en-US" altLang="en-US" sz="2800"/>
              <a:t>A  n</a:t>
            </a:r>
            <a:r>
              <a:rPr lang="en-US" altLang="en-US" sz="2800" b="1"/>
              <a:t>egligible risk</a:t>
            </a:r>
            <a:r>
              <a:rPr lang="en-US" altLang="en-US" sz="2800"/>
              <a:t> will permitted</a:t>
            </a:r>
          </a:p>
          <a:p>
            <a:pPr lvl="1">
              <a:lnSpc>
                <a:spcPct val="90000"/>
              </a:lnSpc>
            </a:pPr>
            <a:r>
              <a:rPr lang="en-US" altLang="en-US" sz="2400"/>
              <a:t>A 1 in one million increase in cancer rate is considered negligible. </a:t>
            </a:r>
          </a:p>
          <a:p>
            <a:pPr>
              <a:lnSpc>
                <a:spcPct val="90000"/>
              </a:lnSpc>
            </a:pPr>
            <a:r>
              <a:rPr lang="en-US" altLang="en-US" sz="2800" b="1"/>
              <a:t>Tradeoff approaches.</a:t>
            </a:r>
            <a:r>
              <a:rPr lang="en-US" altLang="en-US" sz="2800"/>
              <a:t> </a:t>
            </a:r>
          </a:p>
          <a:p>
            <a:pPr lvl="1">
              <a:lnSpc>
                <a:spcPct val="90000"/>
              </a:lnSpc>
            </a:pPr>
            <a:r>
              <a:rPr lang="en-US" altLang="en-US" sz="2400"/>
              <a:t>Often use the word "</a:t>
            </a:r>
            <a:r>
              <a:rPr lang="en-US" altLang="en-US" sz="2400" b="1"/>
              <a:t>feasible</a:t>
            </a:r>
            <a:r>
              <a:rPr lang="en-US" altLang="en-US" sz="2400"/>
              <a:t>," which implies risk is permitted, if it is economically impractical to remove or reduce the risk.</a:t>
            </a:r>
          </a:p>
          <a:p>
            <a:pPr>
              <a:lnSpc>
                <a:spcPct val="90000"/>
              </a:lnSpc>
            </a:pPr>
            <a:endParaRPr lang="en-US" altLang="en-US" sz="2800"/>
          </a:p>
        </p:txBody>
      </p:sp>
    </p:spTree>
    <p:extLst>
      <p:ext uri="{BB962C8B-B14F-4D97-AF65-F5344CB8AC3E}">
        <p14:creationId xmlns:p14="http://schemas.microsoft.com/office/powerpoint/2010/main" val="43613433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Permit Homework</a:t>
            </a:r>
            <a:endParaRPr lang="en-US" dirty="0"/>
          </a:p>
        </p:txBody>
      </p:sp>
      <p:sp>
        <p:nvSpPr>
          <p:cNvPr id="3" name="Content Placeholder 2"/>
          <p:cNvSpPr>
            <a:spLocks noGrp="1"/>
          </p:cNvSpPr>
          <p:nvPr>
            <p:ph idx="1"/>
          </p:nvPr>
        </p:nvSpPr>
        <p:spPr/>
        <p:txBody>
          <a:bodyPr/>
          <a:lstStyle/>
          <a:p>
            <a:r>
              <a:rPr lang="en-US" dirty="0" smtClean="0"/>
              <a:t>Construction Dewatering</a:t>
            </a:r>
          </a:p>
          <a:p>
            <a:r>
              <a:rPr lang="en-US" dirty="0" smtClean="0"/>
              <a:t>As a new employee in the environmental department of a big engineering /construction firm, you have been asked to “get a permit” for dewatering for a job on the Dalton Highway. What do you need to know about the project?  Who will you ask for that information? [see next slide]</a:t>
            </a:r>
            <a:endParaRPr lang="en-US" dirty="0"/>
          </a:p>
        </p:txBody>
      </p:sp>
    </p:spTree>
    <p:extLst>
      <p:ext uri="{BB962C8B-B14F-4D97-AF65-F5344CB8AC3E}">
        <p14:creationId xmlns:p14="http://schemas.microsoft.com/office/powerpoint/2010/main" val="12830979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5800" y="381000"/>
            <a:ext cx="7772400" cy="4114800"/>
          </a:xfrm>
        </p:spPr>
        <p:txBody>
          <a:bodyPr/>
          <a:lstStyle/>
          <a:p>
            <a:r>
              <a:rPr lang="en-US" dirty="0" smtClean="0"/>
              <a:t>Read </a:t>
            </a:r>
            <a:r>
              <a:rPr lang="en-US" dirty="0"/>
              <a:t>first two pages of Chapter 1: </a:t>
            </a:r>
          </a:p>
          <a:p>
            <a:r>
              <a:rPr lang="en-US" u="sng" dirty="0">
                <a:hlinkClick r:id="rId2"/>
              </a:rPr>
              <a:t>https://dec.alaska.gov/water/wastewater/stormwater/guidance</a:t>
            </a:r>
            <a:r>
              <a:rPr lang="en-US" u="sng" dirty="0" smtClean="0">
                <a:hlinkClick r:id="rId2"/>
              </a:rPr>
              <a:t>/</a:t>
            </a:r>
            <a:endParaRPr lang="en-US" dirty="0"/>
          </a:p>
          <a:p>
            <a:r>
              <a:rPr lang="en-US" dirty="0"/>
              <a:t>Glance/skim/overview these:</a:t>
            </a:r>
          </a:p>
          <a:p>
            <a:r>
              <a:rPr lang="en-US" u="sng" dirty="0">
                <a:hlinkClick r:id="rId3"/>
              </a:rPr>
              <a:t>https://dec.alaska.gov/media/17884/akg002000-f-fs.pdf</a:t>
            </a:r>
            <a:endParaRPr lang="en-US" dirty="0"/>
          </a:p>
          <a:p>
            <a:r>
              <a:rPr lang="en-US" u="sng" dirty="0">
                <a:hlinkClick r:id="rId4"/>
              </a:rPr>
              <a:t>https://dec.alaska.gov/media/17885/akg002000-f-pmt.pdf</a:t>
            </a:r>
            <a:endParaRPr lang="en-US" dirty="0"/>
          </a:p>
          <a:p>
            <a:r>
              <a:rPr lang="en-US" u="sng" dirty="0">
                <a:hlinkClick r:id="rId5"/>
              </a:rPr>
              <a:t>https://dec.alaska.gov/media/16097/gravel-rock-extraction-bmp-manual.pdf</a:t>
            </a:r>
            <a:endParaRPr lang="en-US" dirty="0"/>
          </a:p>
          <a:p>
            <a:pPr marL="0" indent="0">
              <a:buNone/>
            </a:pPr>
            <a:endParaRPr lang="en-US" dirty="0"/>
          </a:p>
          <a:p>
            <a:endParaRPr lang="en-US" dirty="0"/>
          </a:p>
        </p:txBody>
      </p:sp>
    </p:spTree>
    <p:extLst>
      <p:ext uri="{BB962C8B-B14F-4D97-AF65-F5344CB8AC3E}">
        <p14:creationId xmlns:p14="http://schemas.microsoft.com/office/powerpoint/2010/main" val="211943562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What information do you need – probably from you own organization – in order to apply for the permit?</a:t>
            </a:r>
          </a:p>
          <a:p>
            <a:r>
              <a:rPr lang="en-US" dirty="0" smtClean="0"/>
              <a:t>Come to class with your ideas.  Maybe a </a:t>
            </a:r>
            <a:r>
              <a:rPr lang="en-US" smtClean="0"/>
              <a:t>short quiz.  </a:t>
            </a:r>
            <a:endParaRPr lang="en-US" dirty="0"/>
          </a:p>
        </p:txBody>
      </p:sp>
    </p:spTree>
    <p:extLst>
      <p:ext uri="{BB962C8B-B14F-4D97-AF65-F5344CB8AC3E}">
        <p14:creationId xmlns:p14="http://schemas.microsoft.com/office/powerpoint/2010/main" val="2945216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45F81B88-AF20-4AFC-BEFF-D534BD967069}" type="slidenum">
              <a:rPr lang="en-US" altLang="en-US" sz="1400" smtClean="0">
                <a:solidFill>
                  <a:srgbClr val="000000"/>
                </a:solidFill>
              </a:rPr>
              <a:pPr>
                <a:spcBef>
                  <a:spcPct val="0"/>
                </a:spcBef>
                <a:buFontTx/>
                <a:buNone/>
              </a:pPr>
              <a:t>9</a:t>
            </a:fld>
            <a:endParaRPr lang="en-US" altLang="en-US" sz="1400" smtClean="0">
              <a:solidFill>
                <a:srgbClr val="000000"/>
              </a:solidFill>
            </a:endParaRPr>
          </a:p>
        </p:txBody>
      </p:sp>
      <p:sp>
        <p:nvSpPr>
          <p:cNvPr id="8195" name="Rectangle 2"/>
          <p:cNvSpPr>
            <a:spLocks noGrp="1" noChangeArrowheads="1"/>
          </p:cNvSpPr>
          <p:nvPr>
            <p:ph type="title"/>
          </p:nvPr>
        </p:nvSpPr>
        <p:spPr/>
        <p:txBody>
          <a:bodyPr/>
          <a:lstStyle/>
          <a:p>
            <a:r>
              <a:rPr lang="en-US" altLang="en-US" smtClean="0"/>
              <a:t>Organizations</a:t>
            </a:r>
          </a:p>
        </p:txBody>
      </p:sp>
      <p:sp>
        <p:nvSpPr>
          <p:cNvPr id="8196" name="Rectangle 3"/>
          <p:cNvSpPr>
            <a:spLocks noGrp="1" noChangeArrowheads="1"/>
          </p:cNvSpPr>
          <p:nvPr>
            <p:ph type="body" idx="1"/>
          </p:nvPr>
        </p:nvSpPr>
        <p:spPr>
          <a:xfrm>
            <a:off x="0" y="1981200"/>
            <a:ext cx="9144000" cy="4876800"/>
          </a:xfrm>
        </p:spPr>
        <p:txBody>
          <a:bodyPr/>
          <a:lstStyle/>
          <a:p>
            <a:r>
              <a:rPr lang="en-US" altLang="en-US" smtClean="0"/>
              <a:t>Table of Organization</a:t>
            </a:r>
          </a:p>
          <a:p>
            <a:endParaRPr lang="en-US" altLang="en-US" smtClean="0"/>
          </a:p>
          <a:p>
            <a:endParaRPr lang="en-US" altLang="en-US" smtClean="0"/>
          </a:p>
        </p:txBody>
      </p:sp>
      <p:sp>
        <p:nvSpPr>
          <p:cNvPr id="8197" name="Text Box 13"/>
          <p:cNvSpPr txBox="1">
            <a:spLocks noChangeArrowheads="1"/>
          </p:cNvSpPr>
          <p:nvPr/>
        </p:nvSpPr>
        <p:spPr bwMode="auto">
          <a:xfrm>
            <a:off x="4343400" y="2590800"/>
            <a:ext cx="1600200" cy="4857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Regiment</a:t>
            </a:r>
          </a:p>
        </p:txBody>
      </p:sp>
      <p:sp>
        <p:nvSpPr>
          <p:cNvPr id="8198" name="Text Box 14"/>
          <p:cNvSpPr txBox="1">
            <a:spLocks noChangeArrowheads="1"/>
          </p:cNvSpPr>
          <p:nvPr/>
        </p:nvSpPr>
        <p:spPr bwMode="auto">
          <a:xfrm>
            <a:off x="1143000" y="3962400"/>
            <a:ext cx="1447800" cy="4857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Battalion </a:t>
            </a:r>
          </a:p>
        </p:txBody>
      </p:sp>
      <p:sp>
        <p:nvSpPr>
          <p:cNvPr id="8199" name="Text Box 16"/>
          <p:cNvSpPr txBox="1">
            <a:spLocks noChangeArrowheads="1"/>
          </p:cNvSpPr>
          <p:nvPr/>
        </p:nvSpPr>
        <p:spPr bwMode="auto">
          <a:xfrm>
            <a:off x="4419600" y="3886200"/>
            <a:ext cx="1447800" cy="4857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Battalion </a:t>
            </a:r>
          </a:p>
        </p:txBody>
      </p:sp>
      <p:sp>
        <p:nvSpPr>
          <p:cNvPr id="8200" name="Text Box 17"/>
          <p:cNvSpPr txBox="1">
            <a:spLocks noChangeArrowheads="1"/>
          </p:cNvSpPr>
          <p:nvPr/>
        </p:nvSpPr>
        <p:spPr bwMode="auto">
          <a:xfrm>
            <a:off x="7315200" y="3810000"/>
            <a:ext cx="1447800" cy="4857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Battalion </a:t>
            </a:r>
          </a:p>
        </p:txBody>
      </p:sp>
      <p:sp>
        <p:nvSpPr>
          <p:cNvPr id="8201" name="Text Box 18"/>
          <p:cNvSpPr txBox="1">
            <a:spLocks noChangeArrowheads="1"/>
          </p:cNvSpPr>
          <p:nvPr/>
        </p:nvSpPr>
        <p:spPr bwMode="auto">
          <a:xfrm>
            <a:off x="0" y="4800600"/>
            <a:ext cx="914400" cy="4857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Co.A</a:t>
            </a:r>
          </a:p>
        </p:txBody>
      </p:sp>
      <p:sp>
        <p:nvSpPr>
          <p:cNvPr id="8202" name="Text Box 19"/>
          <p:cNvSpPr txBox="1">
            <a:spLocks noChangeArrowheads="1"/>
          </p:cNvSpPr>
          <p:nvPr/>
        </p:nvSpPr>
        <p:spPr bwMode="auto">
          <a:xfrm>
            <a:off x="2286000" y="4800600"/>
            <a:ext cx="1066800" cy="4857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Co.C</a:t>
            </a:r>
          </a:p>
        </p:txBody>
      </p:sp>
      <p:sp>
        <p:nvSpPr>
          <p:cNvPr id="8203" name="Text Box 20"/>
          <p:cNvSpPr txBox="1">
            <a:spLocks noChangeArrowheads="1"/>
          </p:cNvSpPr>
          <p:nvPr/>
        </p:nvSpPr>
        <p:spPr bwMode="auto">
          <a:xfrm>
            <a:off x="1039813" y="4826000"/>
            <a:ext cx="990600" cy="4857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Co.B</a:t>
            </a:r>
          </a:p>
        </p:txBody>
      </p:sp>
      <p:sp>
        <p:nvSpPr>
          <p:cNvPr id="8204" name="Text Box 21"/>
          <p:cNvSpPr txBox="1">
            <a:spLocks noChangeArrowheads="1"/>
          </p:cNvSpPr>
          <p:nvPr/>
        </p:nvSpPr>
        <p:spPr bwMode="auto">
          <a:xfrm>
            <a:off x="4038600" y="4800600"/>
            <a:ext cx="914400" cy="4857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Co.A</a:t>
            </a:r>
          </a:p>
        </p:txBody>
      </p:sp>
      <p:sp>
        <p:nvSpPr>
          <p:cNvPr id="8205" name="Text Box 22"/>
          <p:cNvSpPr txBox="1">
            <a:spLocks noChangeArrowheads="1"/>
          </p:cNvSpPr>
          <p:nvPr/>
        </p:nvSpPr>
        <p:spPr bwMode="auto">
          <a:xfrm>
            <a:off x="6248400" y="4800600"/>
            <a:ext cx="914400" cy="4857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Co.C</a:t>
            </a:r>
          </a:p>
        </p:txBody>
      </p:sp>
      <p:sp>
        <p:nvSpPr>
          <p:cNvPr id="8206" name="Text Box 23"/>
          <p:cNvSpPr txBox="1">
            <a:spLocks noChangeArrowheads="1"/>
          </p:cNvSpPr>
          <p:nvPr/>
        </p:nvSpPr>
        <p:spPr bwMode="auto">
          <a:xfrm>
            <a:off x="5105400" y="4800600"/>
            <a:ext cx="990600" cy="4857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Co.B</a:t>
            </a:r>
          </a:p>
        </p:txBody>
      </p:sp>
      <p:sp>
        <p:nvSpPr>
          <p:cNvPr id="8207" name="Text Box 24"/>
          <p:cNvSpPr txBox="1">
            <a:spLocks noChangeArrowheads="1"/>
          </p:cNvSpPr>
          <p:nvPr/>
        </p:nvSpPr>
        <p:spPr bwMode="auto">
          <a:xfrm>
            <a:off x="1219200" y="5562600"/>
            <a:ext cx="762000" cy="4857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Pl.1</a:t>
            </a:r>
          </a:p>
        </p:txBody>
      </p:sp>
      <p:sp>
        <p:nvSpPr>
          <p:cNvPr id="8208" name="Text Box 25"/>
          <p:cNvSpPr txBox="1">
            <a:spLocks noChangeArrowheads="1"/>
          </p:cNvSpPr>
          <p:nvPr/>
        </p:nvSpPr>
        <p:spPr bwMode="auto">
          <a:xfrm>
            <a:off x="2057400" y="5562600"/>
            <a:ext cx="762000" cy="4857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Pl.2</a:t>
            </a:r>
          </a:p>
        </p:txBody>
      </p:sp>
      <p:sp>
        <p:nvSpPr>
          <p:cNvPr id="8209" name="Text Box 26"/>
          <p:cNvSpPr txBox="1">
            <a:spLocks noChangeArrowheads="1"/>
          </p:cNvSpPr>
          <p:nvPr/>
        </p:nvSpPr>
        <p:spPr bwMode="auto">
          <a:xfrm>
            <a:off x="2895600" y="5562600"/>
            <a:ext cx="762000" cy="4857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Pl.3</a:t>
            </a:r>
          </a:p>
        </p:txBody>
      </p:sp>
      <p:sp>
        <p:nvSpPr>
          <p:cNvPr id="8210" name="Text Box 27"/>
          <p:cNvSpPr txBox="1">
            <a:spLocks noChangeArrowheads="1"/>
          </p:cNvSpPr>
          <p:nvPr/>
        </p:nvSpPr>
        <p:spPr bwMode="auto">
          <a:xfrm>
            <a:off x="3810000" y="5562600"/>
            <a:ext cx="762000" cy="4857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Pl.1</a:t>
            </a:r>
          </a:p>
        </p:txBody>
      </p:sp>
      <p:sp>
        <p:nvSpPr>
          <p:cNvPr id="8211" name="Text Box 28"/>
          <p:cNvSpPr txBox="1">
            <a:spLocks noChangeArrowheads="1"/>
          </p:cNvSpPr>
          <p:nvPr/>
        </p:nvSpPr>
        <p:spPr bwMode="auto">
          <a:xfrm>
            <a:off x="4648200" y="5562600"/>
            <a:ext cx="762000" cy="4857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Pl.2</a:t>
            </a:r>
          </a:p>
        </p:txBody>
      </p:sp>
      <p:sp>
        <p:nvSpPr>
          <p:cNvPr id="8212" name="Text Box 29"/>
          <p:cNvSpPr txBox="1">
            <a:spLocks noChangeArrowheads="1"/>
          </p:cNvSpPr>
          <p:nvPr/>
        </p:nvSpPr>
        <p:spPr bwMode="auto">
          <a:xfrm>
            <a:off x="5486400" y="5562600"/>
            <a:ext cx="762000" cy="4857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50000"/>
              </a:spcBef>
              <a:spcAft>
                <a:spcPct val="0"/>
              </a:spcAft>
              <a:buFontTx/>
              <a:buNone/>
            </a:pPr>
            <a:r>
              <a:rPr lang="en-US" altLang="en-US" sz="2400">
                <a:solidFill>
                  <a:srgbClr val="000000"/>
                </a:solidFill>
              </a:rPr>
              <a:t>Pl.3</a:t>
            </a:r>
          </a:p>
        </p:txBody>
      </p:sp>
      <p:sp>
        <p:nvSpPr>
          <p:cNvPr id="8213" name="Line 30"/>
          <p:cNvSpPr>
            <a:spLocks noChangeShapeType="1"/>
          </p:cNvSpPr>
          <p:nvPr/>
        </p:nvSpPr>
        <p:spPr bwMode="auto">
          <a:xfrm>
            <a:off x="5181600" y="3048000"/>
            <a:ext cx="0" cy="838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14" name="Line 33"/>
          <p:cNvSpPr>
            <a:spLocks noChangeShapeType="1"/>
          </p:cNvSpPr>
          <p:nvPr/>
        </p:nvSpPr>
        <p:spPr bwMode="auto">
          <a:xfrm flipH="1">
            <a:off x="1752600" y="3429000"/>
            <a:ext cx="64008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15" name="Line 34"/>
          <p:cNvSpPr>
            <a:spLocks noChangeShapeType="1"/>
          </p:cNvSpPr>
          <p:nvPr/>
        </p:nvSpPr>
        <p:spPr bwMode="auto">
          <a:xfrm>
            <a:off x="1752600" y="3429000"/>
            <a:ext cx="0" cy="533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16" name="Line 35"/>
          <p:cNvSpPr>
            <a:spLocks noChangeShapeType="1"/>
          </p:cNvSpPr>
          <p:nvPr/>
        </p:nvSpPr>
        <p:spPr bwMode="auto">
          <a:xfrm>
            <a:off x="8153400" y="3429000"/>
            <a:ext cx="0" cy="3810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17" name="Line 36"/>
          <p:cNvSpPr>
            <a:spLocks noChangeShapeType="1"/>
          </p:cNvSpPr>
          <p:nvPr/>
        </p:nvSpPr>
        <p:spPr bwMode="auto">
          <a:xfrm>
            <a:off x="1670050" y="4432300"/>
            <a:ext cx="0" cy="3810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18" name="Line 37"/>
          <p:cNvSpPr>
            <a:spLocks noChangeShapeType="1"/>
          </p:cNvSpPr>
          <p:nvPr/>
        </p:nvSpPr>
        <p:spPr bwMode="auto">
          <a:xfrm>
            <a:off x="533400" y="4572000"/>
            <a:ext cx="2438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19" name="Line 40"/>
          <p:cNvSpPr>
            <a:spLocks noChangeShapeType="1"/>
          </p:cNvSpPr>
          <p:nvPr/>
        </p:nvSpPr>
        <p:spPr bwMode="auto">
          <a:xfrm>
            <a:off x="2971800" y="4572000"/>
            <a:ext cx="0" cy="228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20" name="Line 41"/>
          <p:cNvSpPr>
            <a:spLocks noChangeShapeType="1"/>
          </p:cNvSpPr>
          <p:nvPr/>
        </p:nvSpPr>
        <p:spPr bwMode="auto">
          <a:xfrm>
            <a:off x="533400" y="4572000"/>
            <a:ext cx="0" cy="228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21" name="Line 42"/>
          <p:cNvSpPr>
            <a:spLocks noChangeShapeType="1"/>
          </p:cNvSpPr>
          <p:nvPr/>
        </p:nvSpPr>
        <p:spPr bwMode="auto">
          <a:xfrm>
            <a:off x="2971800" y="5295900"/>
            <a:ext cx="0" cy="1143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22" name="Line 43"/>
          <p:cNvSpPr>
            <a:spLocks noChangeShapeType="1"/>
          </p:cNvSpPr>
          <p:nvPr/>
        </p:nvSpPr>
        <p:spPr bwMode="auto">
          <a:xfrm>
            <a:off x="1676400" y="54102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23" name="Line 44"/>
          <p:cNvSpPr>
            <a:spLocks noChangeShapeType="1"/>
          </p:cNvSpPr>
          <p:nvPr/>
        </p:nvSpPr>
        <p:spPr bwMode="auto">
          <a:xfrm>
            <a:off x="1676400" y="5410200"/>
            <a:ext cx="0" cy="152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24" name="Line 45"/>
          <p:cNvSpPr>
            <a:spLocks noChangeShapeType="1"/>
          </p:cNvSpPr>
          <p:nvPr/>
        </p:nvSpPr>
        <p:spPr bwMode="auto">
          <a:xfrm>
            <a:off x="2438400" y="5410200"/>
            <a:ext cx="0" cy="152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25" name="Line 46"/>
          <p:cNvSpPr>
            <a:spLocks noChangeShapeType="1"/>
          </p:cNvSpPr>
          <p:nvPr/>
        </p:nvSpPr>
        <p:spPr bwMode="auto">
          <a:xfrm>
            <a:off x="3352800" y="5410200"/>
            <a:ext cx="0" cy="152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26" name="Line 47"/>
          <p:cNvSpPr>
            <a:spLocks noChangeShapeType="1"/>
          </p:cNvSpPr>
          <p:nvPr/>
        </p:nvSpPr>
        <p:spPr bwMode="auto">
          <a:xfrm flipH="1">
            <a:off x="5181600" y="4375150"/>
            <a:ext cx="6350" cy="1968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27" name="Line 48"/>
          <p:cNvSpPr>
            <a:spLocks noChangeShapeType="1"/>
          </p:cNvSpPr>
          <p:nvPr/>
        </p:nvSpPr>
        <p:spPr bwMode="auto">
          <a:xfrm>
            <a:off x="4495800" y="4572000"/>
            <a:ext cx="22860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28" name="Line 49"/>
          <p:cNvSpPr>
            <a:spLocks noChangeShapeType="1"/>
          </p:cNvSpPr>
          <p:nvPr/>
        </p:nvSpPr>
        <p:spPr bwMode="auto">
          <a:xfrm>
            <a:off x="6781800" y="4572000"/>
            <a:ext cx="0" cy="228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29" name="Line 50"/>
          <p:cNvSpPr>
            <a:spLocks noChangeShapeType="1"/>
          </p:cNvSpPr>
          <p:nvPr/>
        </p:nvSpPr>
        <p:spPr bwMode="auto">
          <a:xfrm>
            <a:off x="5562600" y="4572000"/>
            <a:ext cx="0" cy="228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30" name="Line 51"/>
          <p:cNvSpPr>
            <a:spLocks noChangeShapeType="1"/>
          </p:cNvSpPr>
          <p:nvPr/>
        </p:nvSpPr>
        <p:spPr bwMode="auto">
          <a:xfrm>
            <a:off x="4495800" y="4572000"/>
            <a:ext cx="0" cy="228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31" name="Line 52"/>
          <p:cNvSpPr>
            <a:spLocks noChangeShapeType="1"/>
          </p:cNvSpPr>
          <p:nvPr/>
        </p:nvSpPr>
        <p:spPr bwMode="auto">
          <a:xfrm>
            <a:off x="4495800" y="5295900"/>
            <a:ext cx="0" cy="1143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32" name="Line 53"/>
          <p:cNvSpPr>
            <a:spLocks noChangeShapeType="1"/>
          </p:cNvSpPr>
          <p:nvPr/>
        </p:nvSpPr>
        <p:spPr bwMode="auto">
          <a:xfrm>
            <a:off x="4191000" y="5410200"/>
            <a:ext cx="1752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33" name="Line 54"/>
          <p:cNvSpPr>
            <a:spLocks noChangeShapeType="1"/>
          </p:cNvSpPr>
          <p:nvPr/>
        </p:nvSpPr>
        <p:spPr bwMode="auto">
          <a:xfrm>
            <a:off x="4191000" y="5410200"/>
            <a:ext cx="0" cy="152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34" name="Line 55"/>
          <p:cNvSpPr>
            <a:spLocks noChangeShapeType="1"/>
          </p:cNvSpPr>
          <p:nvPr/>
        </p:nvSpPr>
        <p:spPr bwMode="auto">
          <a:xfrm>
            <a:off x="5029200" y="5410200"/>
            <a:ext cx="0" cy="152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8235" name="Line 56"/>
          <p:cNvSpPr>
            <a:spLocks noChangeShapeType="1"/>
          </p:cNvSpPr>
          <p:nvPr/>
        </p:nvSpPr>
        <p:spPr bwMode="auto">
          <a:xfrm>
            <a:off x="5943600" y="5410200"/>
            <a:ext cx="0" cy="152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US" sz="2400">
              <a:solidFill>
                <a:srgbClr val="000000"/>
              </a:solidFill>
            </a:endParaRPr>
          </a:p>
        </p:txBody>
      </p:sp>
    </p:spTree>
    <p:extLst>
      <p:ext uri="{BB962C8B-B14F-4D97-AF65-F5344CB8AC3E}">
        <p14:creationId xmlns:p14="http://schemas.microsoft.com/office/powerpoint/2010/main" val="30144525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
      <a:dk1>
        <a:srgbClr val="000000"/>
      </a:dk1>
      <a:lt1>
        <a:srgbClr val="99FFCC"/>
      </a:lt1>
      <a:dk2>
        <a:srgbClr val="000000"/>
      </a:dk2>
      <a:lt2>
        <a:srgbClr val="808080"/>
      </a:lt2>
      <a:accent1>
        <a:srgbClr val="00CC99"/>
      </a:accent1>
      <a:accent2>
        <a:srgbClr val="3333CC"/>
      </a:accent2>
      <a:accent3>
        <a:srgbClr val="CAFFE2"/>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
      <a:dk1>
        <a:srgbClr val="000000"/>
      </a:dk1>
      <a:lt1>
        <a:srgbClr val="99FFCC"/>
      </a:lt1>
      <a:dk2>
        <a:srgbClr val="000000"/>
      </a:dk2>
      <a:lt2>
        <a:srgbClr val="808080"/>
      </a:lt2>
      <a:accent1>
        <a:srgbClr val="00CC99"/>
      </a:accent1>
      <a:accent2>
        <a:srgbClr val="3333CC"/>
      </a:accent2>
      <a:accent3>
        <a:srgbClr val="CAFFE2"/>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1"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1"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Default Design">
  <a:themeElements>
    <a:clrScheme name="">
      <a:dk1>
        <a:srgbClr val="000000"/>
      </a:dk1>
      <a:lt1>
        <a:srgbClr val="66FFFF"/>
      </a:lt1>
      <a:dk2>
        <a:srgbClr val="000000"/>
      </a:dk2>
      <a:lt2>
        <a:srgbClr val="808080"/>
      </a:lt2>
      <a:accent1>
        <a:srgbClr val="00CC99"/>
      </a:accent1>
      <a:accent2>
        <a:srgbClr val="3333CC"/>
      </a:accent2>
      <a:accent3>
        <a:srgbClr val="B8FFFF"/>
      </a:accent3>
      <a:accent4>
        <a:srgbClr val="000000"/>
      </a:accent4>
      <a:accent5>
        <a:srgbClr val="AAE2CA"/>
      </a:accent5>
      <a:accent6>
        <a:srgbClr val="2D2DB9"/>
      </a:accent6>
      <a:hlink>
        <a:srgbClr val="FF0000"/>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1"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1"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TotalTime>
  <Words>2752</Words>
  <Application>Microsoft Office PowerPoint</Application>
  <PresentationFormat>On-screen Show (4:3)</PresentationFormat>
  <Paragraphs>528</Paragraphs>
  <Slides>89</Slides>
  <Notes>6</Notes>
  <HiddenSlides>0</HiddenSlides>
  <MMClips>0</MMClips>
  <ScaleCrop>false</ScaleCrop>
  <HeadingPairs>
    <vt:vector size="8" baseType="variant">
      <vt:variant>
        <vt:lpstr>Fonts Used</vt:lpstr>
      </vt:variant>
      <vt:variant>
        <vt:i4>4</vt:i4>
      </vt:variant>
      <vt:variant>
        <vt:lpstr>Theme</vt:lpstr>
      </vt:variant>
      <vt:variant>
        <vt:i4>6</vt:i4>
      </vt:variant>
      <vt:variant>
        <vt:lpstr>Embedded OLE Servers</vt:lpstr>
      </vt:variant>
      <vt:variant>
        <vt:i4>1</vt:i4>
      </vt:variant>
      <vt:variant>
        <vt:lpstr>Slide Titles</vt:lpstr>
      </vt:variant>
      <vt:variant>
        <vt:i4>89</vt:i4>
      </vt:variant>
    </vt:vector>
  </HeadingPairs>
  <TitlesOfParts>
    <vt:vector size="100" baseType="lpstr">
      <vt:lpstr>Arial Unicode MS</vt:lpstr>
      <vt:lpstr>Arial</vt:lpstr>
      <vt:lpstr>Calibri</vt:lpstr>
      <vt:lpstr>Times New Roman</vt:lpstr>
      <vt:lpstr>Office Theme</vt:lpstr>
      <vt:lpstr>1_Default Design</vt:lpstr>
      <vt:lpstr>2_Default Design</vt:lpstr>
      <vt:lpstr>3_Default Design</vt:lpstr>
      <vt:lpstr>4_Default Design</vt:lpstr>
      <vt:lpstr>5_Default Design</vt:lpstr>
      <vt:lpstr>Document</vt:lpstr>
      <vt:lpstr>ENVE 644 Spring 2016</vt:lpstr>
      <vt:lpstr>Class 1</vt:lpstr>
      <vt:lpstr>Projects</vt:lpstr>
      <vt:lpstr>Why Project Management?</vt:lpstr>
      <vt:lpstr>What is a project?</vt:lpstr>
      <vt:lpstr>Project Characteristics</vt:lpstr>
      <vt:lpstr>Types of Projects that Require Permits?</vt:lpstr>
      <vt:lpstr>Project Life Cycle</vt:lpstr>
      <vt:lpstr>Organizations</vt:lpstr>
      <vt:lpstr>PowerPoint Presentation</vt:lpstr>
      <vt:lpstr>Staff Functions</vt:lpstr>
      <vt:lpstr>Matrix Organization</vt:lpstr>
      <vt:lpstr>Functional </vt:lpstr>
      <vt:lpstr>Three aspects of P.M</vt:lpstr>
      <vt:lpstr>What is Law?</vt:lpstr>
      <vt:lpstr>PowerPoint Presentation</vt:lpstr>
      <vt:lpstr>Three Branches</vt:lpstr>
      <vt:lpstr>Separation of Powers</vt:lpstr>
      <vt:lpstr>PowerPoint Presentation</vt:lpstr>
      <vt:lpstr>PowerPoint Presentation</vt:lpstr>
      <vt:lpstr>Executive as Source of Laws</vt:lpstr>
      <vt:lpstr>Executive Orders</vt:lpstr>
      <vt:lpstr>Agencies as source of law</vt:lpstr>
      <vt:lpstr>PowerPoint Presentation</vt:lpstr>
      <vt:lpstr>Regulations</vt:lpstr>
      <vt:lpstr>Law could also be divided</vt:lpstr>
      <vt:lpstr>Criminal Law</vt:lpstr>
      <vt:lpstr>Civil Law</vt:lpstr>
      <vt:lpstr>Criminal vs. Civil</vt:lpstr>
      <vt:lpstr>Environmental Misconduct</vt:lpstr>
      <vt:lpstr>Where does responsibility stop?</vt:lpstr>
      <vt:lpstr>Penalties</vt:lpstr>
      <vt:lpstr>Corporate Employees</vt:lpstr>
      <vt:lpstr>Two Concepts</vt:lpstr>
      <vt:lpstr>Environmental Justice</vt:lpstr>
      <vt:lpstr>Public Trust Doctrine</vt:lpstr>
      <vt:lpstr>Litigation Process</vt:lpstr>
      <vt:lpstr>Litigation Process</vt:lpstr>
      <vt:lpstr>Adversarial System</vt:lpstr>
      <vt:lpstr>Faults</vt:lpstr>
      <vt:lpstr>Attorneys</vt:lpstr>
      <vt:lpstr>Discovery</vt:lpstr>
      <vt:lpstr>More</vt:lpstr>
      <vt:lpstr>Administrative Law</vt:lpstr>
      <vt:lpstr>Administrative Agencies</vt:lpstr>
      <vt:lpstr>Genesis of Agency</vt:lpstr>
      <vt:lpstr>Powers Limited</vt:lpstr>
      <vt:lpstr>Digress to Statute</vt:lpstr>
      <vt:lpstr>Enabling</vt:lpstr>
      <vt:lpstr>Rule (Law) Making</vt:lpstr>
      <vt:lpstr>Federal Sequence</vt:lpstr>
      <vt:lpstr>PowerPoint Presentation</vt:lpstr>
      <vt:lpstr>Federal APA</vt:lpstr>
      <vt:lpstr>Formal</vt:lpstr>
      <vt:lpstr>Process</vt:lpstr>
      <vt:lpstr>Some quick examples</vt:lpstr>
      <vt:lpstr>PowerPoint Presentation</vt:lpstr>
      <vt:lpstr>Run through some Alaska Law</vt:lpstr>
      <vt:lpstr>Let’s permit a bush landfill</vt:lpstr>
      <vt:lpstr>PowerPoint Presentation</vt:lpstr>
      <vt:lpstr>Public Notice and Comment</vt:lpstr>
      <vt:lpstr>Permitting Recognizes</vt:lpstr>
      <vt:lpstr>Permitting is</vt:lpstr>
      <vt:lpstr>General vs. Individual Permits</vt:lpstr>
      <vt:lpstr>PowerPoint Presentation</vt:lpstr>
      <vt:lpstr>Process</vt:lpstr>
      <vt:lpstr>PowerPoint Presentation</vt:lpstr>
      <vt:lpstr>PowerPoint Presentation</vt:lpstr>
      <vt:lpstr>After Decision</vt:lpstr>
      <vt:lpstr>Courts and Regulations</vt:lpstr>
      <vt:lpstr>Invalid Regulation</vt:lpstr>
      <vt:lpstr>Success Rate</vt:lpstr>
      <vt:lpstr>Why</vt:lpstr>
      <vt:lpstr>Problems</vt:lpstr>
      <vt:lpstr>Executive</vt:lpstr>
      <vt:lpstr>Legislative Limitations</vt:lpstr>
      <vt:lpstr>Executive</vt:lpstr>
      <vt:lpstr>How many Agencies</vt:lpstr>
      <vt:lpstr>EPA</vt:lpstr>
      <vt:lpstr>Science v. Law</vt:lpstr>
      <vt:lpstr>PowerPoint Presentation</vt:lpstr>
      <vt:lpstr>PowerPoint Presentation</vt:lpstr>
      <vt:lpstr>PowerPoint Presentation</vt:lpstr>
      <vt:lpstr>Guidance Documents</vt:lpstr>
      <vt:lpstr>Burden of Proof</vt:lpstr>
      <vt:lpstr>Risk Allowed</vt:lpstr>
      <vt:lpstr>Permit Homework</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dc:creator>
  <cp:lastModifiedBy>Bob</cp:lastModifiedBy>
  <cp:revision>28</cp:revision>
  <dcterms:created xsi:type="dcterms:W3CDTF">2016-01-11T04:18:22Z</dcterms:created>
  <dcterms:modified xsi:type="dcterms:W3CDTF">2020-01-15T01:22:06Z</dcterms:modified>
</cp:coreProperties>
</file>